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73" r:id="rId7"/>
    <p:sldId id="260" r:id="rId8"/>
    <p:sldId id="266" r:id="rId9"/>
    <p:sldId id="267" r:id="rId10"/>
    <p:sldId id="274" r:id="rId11"/>
    <p:sldId id="261" r:id="rId12"/>
    <p:sldId id="269" r:id="rId13"/>
    <p:sldId id="262" r:id="rId14"/>
    <p:sldId id="263" r:id="rId15"/>
    <p:sldId id="264" r:id="rId16"/>
    <p:sldId id="276" r:id="rId17"/>
    <p:sldId id="270"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2"/>
      </p:bgRef>
    </p:bg>
    <p:spTree>
      <p:nvGrpSpPr>
        <p:cNvPr id="1" name=""/>
        <p:cNvGrpSpPr/>
        <p:nvPr/>
      </p:nvGrpSpPr>
      <p:grpSpPr>
        <a:xfrm>
          <a:off x="0" y="0"/>
          <a:ext cx="0" cy="0"/>
          <a:chOff x="0" y="0"/>
          <a:chExt cx="0" cy="0"/>
        </a:xfrm>
      </p:grpSpPr>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Stačiakampis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Stačiakampis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Stačiakampis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ntrinis pavadinima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Datos vietos rezervavimo ženklas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17" name="Poraštės vietos rezervavimo ženklas 16"/>
          <p:cNvSpPr>
            <a:spLocks noGrp="1"/>
          </p:cNvSpPr>
          <p:nvPr>
            <p:ph type="ftr" sz="quarter" idx="11"/>
          </p:nvPr>
        </p:nvSpPr>
        <p:spPr/>
        <p:txBody>
          <a:bodyPr/>
          <a:lstStyle/>
          <a:p>
            <a:endParaRPr kumimoji="0" lang="en-US"/>
          </a:p>
        </p:txBody>
      </p:sp>
      <p:sp>
        <p:nvSpPr>
          <p:cNvPr id="7" name="Tiesioji jungtis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tačiakampis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as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as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kaidrės numerio vietos rezervavimo ženklas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Antraštė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lt-LT" smtClean="0"/>
              <a:t>Spustelėję redag. ruoš. pavad.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5" name="Poraštės vietos rezervavimo ženklas 4"/>
          <p:cNvSpPr>
            <a:spLocks noGrp="1"/>
          </p:cNvSpPr>
          <p:nvPr>
            <p:ph type="ftr" sz="quarter" idx="11"/>
          </p:nvPr>
        </p:nvSpPr>
        <p:spPr/>
        <p:txBody>
          <a:bodyPr/>
          <a:lstStyle/>
          <a:p>
            <a:endParaRPr kumimoji="0" lang="en-US"/>
          </a:p>
        </p:txBody>
      </p:sp>
      <p:sp>
        <p:nvSpPr>
          <p:cNvPr id="6" name="Skaidrės numerio vietos rezervavimo ženklas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bg>
      <p:bgRef idx="1001">
        <a:schemeClr val="bg2"/>
      </p:bgRef>
    </p:bg>
    <p:spTree>
      <p:nvGrpSpPr>
        <p:cNvPr id="1" name=""/>
        <p:cNvGrpSpPr/>
        <p:nvPr/>
      </p:nvGrpSpPr>
      <p:grpSpPr>
        <a:xfrm>
          <a:off x="0" y="0"/>
          <a:ext cx="0" cy="0"/>
          <a:chOff x="0" y="0"/>
          <a:chExt cx="0" cy="0"/>
        </a:xfrm>
      </p:grpSpPr>
      <p:sp>
        <p:nvSpPr>
          <p:cNvPr id="7" name="Stačiakampis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Stačiakampis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ačiakampis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ačiakampis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Stačiakampis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Stačiakampis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Tiesioji jungtis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as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as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kaidrės numerio vietos rezervavimo ženklas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kalaus teksto vietos rezervavimo ženklas 2"/>
          <p:cNvSpPr>
            <a:spLocks noGrp="1"/>
          </p:cNvSpPr>
          <p:nvPr>
            <p:ph type="body" orient="vert" idx="1"/>
          </p:nvPr>
        </p:nvSpPr>
        <p:spPr>
          <a:xfrm>
            <a:off x="304800" y="304800"/>
            <a:ext cx="6553200" cy="5821366"/>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5" name="Poraštės vietos rezervavimo ženklas 4"/>
          <p:cNvSpPr>
            <a:spLocks noGrp="1"/>
          </p:cNvSpPr>
          <p:nvPr>
            <p:ph type="ftr" sz="quarter" idx="11"/>
          </p:nvPr>
        </p:nvSpPr>
        <p:spPr/>
        <p:txBody>
          <a:bodyPr/>
          <a:lstStyle/>
          <a:p>
            <a:endParaRPr kumimoji="0" lang="en-US"/>
          </a:p>
        </p:txBody>
      </p:sp>
      <p:sp>
        <p:nvSpPr>
          <p:cNvPr id="2" name="Vertikalus pavadinimas 1"/>
          <p:cNvSpPr>
            <a:spLocks noGrp="1"/>
          </p:cNvSpPr>
          <p:nvPr>
            <p:ph type="title" orient="vert"/>
          </p:nvPr>
        </p:nvSpPr>
        <p:spPr>
          <a:xfrm>
            <a:off x="7391400" y="304801"/>
            <a:ext cx="1447800" cy="5851525"/>
          </a:xfrm>
        </p:spPr>
        <p:txBody>
          <a:bodyPr vert="eaVert"/>
          <a:lstStyle/>
          <a:p>
            <a:r>
              <a:rPr kumimoji="0" lang="lt-LT" smtClean="0"/>
              <a:t>Spustelėję redag. ruoš. pavad.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solidFill>
                  <a:schemeClr val="accent3">
                    <a:shade val="75000"/>
                  </a:schemeClr>
                </a:solidFill>
              </a:defRPr>
            </a:lvl1pPr>
          </a:lstStyle>
          <a:p>
            <a:r>
              <a:rPr kumimoji="0" lang="lt-LT" smtClean="0"/>
              <a:t>Spustelėję redag. ruoš. pavad. stilių</a:t>
            </a:r>
            <a:endParaRPr kumimoji="0" lang="en-US"/>
          </a:p>
        </p:txBody>
      </p:sp>
      <p:sp>
        <p:nvSpPr>
          <p:cNvPr id="4" name="Datos vietos rezervavimo ženklas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5" name="Poraštės vietos rezervavimo ženklas 4"/>
          <p:cNvSpPr>
            <a:spLocks noGrp="1"/>
          </p:cNvSpPr>
          <p:nvPr>
            <p:ph type="ftr" sz="quarter" idx="11"/>
          </p:nvPr>
        </p:nvSpPr>
        <p:spPr/>
        <p:txBody>
          <a:bodyPr/>
          <a:lstStyle/>
          <a:p>
            <a:endParaRPr kumimoji="0" lang="en-US"/>
          </a:p>
        </p:txBody>
      </p:sp>
      <p:sp>
        <p:nvSpPr>
          <p:cNvPr id="6" name="Skaidrės numerio vietos rezervavimo ženklas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Turinio vietos rezervavimo ženklas 7"/>
          <p:cNvSpPr>
            <a:spLocks noGrp="1"/>
          </p:cNvSpPr>
          <p:nvPr>
            <p:ph sz="quarter" idx="1"/>
          </p:nvPr>
        </p:nvSpPr>
        <p:spPr>
          <a:xfrm>
            <a:off x="301752" y="1527048"/>
            <a:ext cx="850392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1"/>
      </p:bgRef>
    </p:bg>
    <p:spTree>
      <p:nvGrpSpPr>
        <p:cNvPr id="1" name=""/>
        <p:cNvGrpSpPr/>
        <p:nvPr/>
      </p:nvGrpSpPr>
      <p:grpSpPr>
        <a:xfrm>
          <a:off x="0" y="0"/>
          <a:ext cx="0" cy="0"/>
          <a:chOff x="0" y="0"/>
          <a:chExt cx="0" cy="0"/>
        </a:xfrm>
      </p:grpSpPr>
      <p:sp>
        <p:nvSpPr>
          <p:cNvPr id="17" name="Stačiakampis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Stačiakampis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Stačiakampis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Stačiakampis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ksto vietos rezervavimo ženklas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sp>
        <p:nvSpPr>
          <p:cNvPr id="13" name="Stačiakampis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tačiakampis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oraštės vietos rezervavimo ženklas 4"/>
          <p:cNvSpPr>
            <a:spLocks noGrp="1"/>
          </p:cNvSpPr>
          <p:nvPr>
            <p:ph type="ftr" sz="quarter" idx="11"/>
          </p:nvPr>
        </p:nvSpPr>
        <p:spPr/>
        <p:txBody>
          <a:bodyPr/>
          <a:lstStyle/>
          <a:p>
            <a:endParaRPr kumimoji="0" lang="en-US"/>
          </a:p>
        </p:txBody>
      </p:sp>
      <p:sp>
        <p:nvSpPr>
          <p:cNvPr id="4" name="Datos vietos rezervavimo ženklas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8" name="Tiesioji jungtis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as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as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kaidrės numerio vietos rezervavimo ženklas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Antraštė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lt-LT" smtClean="0"/>
              <a:t>Spustelėję redag. ruoš. pavad.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301752" y="228600"/>
            <a:ext cx="8534400" cy="758952"/>
          </a:xfrm>
        </p:spPr>
        <p:txBody>
          <a:bodyPr/>
          <a:lstStyle/>
          <a:p>
            <a:r>
              <a:rPr kumimoji="0" lang="lt-LT" smtClean="0"/>
              <a:t>Spustelėję redag. ruoš. pavad. stilių</a:t>
            </a:r>
            <a:endParaRPr kumimoji="0" lang="en-US"/>
          </a:p>
        </p:txBody>
      </p:sp>
      <p:sp>
        <p:nvSpPr>
          <p:cNvPr id="5" name="Datos vietos rezervavimo ženklas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2/19/2015</a:t>
            </a:fld>
            <a:endParaRPr lang="en-US"/>
          </a:p>
        </p:txBody>
      </p:sp>
      <p:sp>
        <p:nvSpPr>
          <p:cNvPr id="6" name="Poraštės vietos rezervavimo ženklas 5"/>
          <p:cNvSpPr>
            <a:spLocks noGrp="1"/>
          </p:cNvSpPr>
          <p:nvPr>
            <p:ph type="ftr" sz="quarter" idx="11"/>
          </p:nvPr>
        </p:nvSpPr>
        <p:spPr/>
        <p:txBody>
          <a:bodyPr/>
          <a:lstStyle/>
          <a:p>
            <a:endParaRPr kumimoji="0" lang="en-US" dirty="0"/>
          </a:p>
        </p:txBody>
      </p:sp>
      <p:sp>
        <p:nvSpPr>
          <p:cNvPr id="7" name="Skaidrės numerio vietos rezervavimo ženklas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Tiesioji jungtis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urinio vietos rezervavimo ženklas 9"/>
          <p:cNvSpPr>
            <a:spLocks noGrp="1"/>
          </p:cNvSpPr>
          <p:nvPr>
            <p:ph sz="half" idx="1"/>
          </p:nvPr>
        </p:nvSpPr>
        <p:spPr>
          <a:xfrm>
            <a:off x="301752" y="1371600"/>
            <a:ext cx="4038600" cy="4681728"/>
          </a:xfrm>
        </p:spPr>
        <p:txBody>
          <a:bodyPr/>
          <a:lstStyle>
            <a:lvl1pPr>
              <a:defRPr sz="2500"/>
            </a:lvl1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2" name="Turinio vietos rezervavimo ženklas 11"/>
          <p:cNvSpPr>
            <a:spLocks noGrp="1"/>
          </p:cNvSpPr>
          <p:nvPr>
            <p:ph sz="half" idx="2"/>
          </p:nvPr>
        </p:nvSpPr>
        <p:spPr>
          <a:xfrm>
            <a:off x="4800600" y="1371600"/>
            <a:ext cx="4038600" cy="4681728"/>
          </a:xfrm>
        </p:spPr>
        <p:txBody>
          <a:bodyPr/>
          <a:lstStyle>
            <a:lvl1pPr>
              <a:defRPr sz="2500"/>
            </a:lvl1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bg>
      <p:bgRef idx="1001">
        <a:schemeClr val="bg2"/>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tačiakampis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Stačiakampis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Stačiakampis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Stačiakampis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Stačiakampis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ačiakampis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ksto vietos rezervavimo ženklas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sp>
        <p:nvSpPr>
          <p:cNvPr id="4" name="Teksto vietos rezervavimo ženklas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sp>
        <p:nvSpPr>
          <p:cNvPr id="7" name="Datos vietos rezervavimo ženklas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8" name="Poraštės vietos rezervavimo ženklas 7"/>
          <p:cNvSpPr>
            <a:spLocks noGrp="1"/>
          </p:cNvSpPr>
          <p:nvPr>
            <p:ph type="ftr" sz="quarter" idx="11"/>
          </p:nvPr>
        </p:nvSpPr>
        <p:spPr>
          <a:xfrm>
            <a:off x="304800" y="6409944"/>
            <a:ext cx="3581400" cy="365760"/>
          </a:xfrm>
        </p:spPr>
        <p:txBody>
          <a:bodyPr/>
          <a:lstStyle/>
          <a:p>
            <a:endParaRPr kumimoji="0" lang="en-US"/>
          </a:p>
        </p:txBody>
      </p:sp>
      <p:sp>
        <p:nvSpPr>
          <p:cNvPr id="15" name="Tiesioji jungtis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urinio vietos rezervavimo ženklas 23"/>
          <p:cNvSpPr>
            <a:spLocks noGrp="1"/>
          </p:cNvSpPr>
          <p:nvPr>
            <p:ph sz="quarter" idx="2"/>
          </p:nvPr>
        </p:nvSpPr>
        <p:spPr>
          <a:xfrm>
            <a:off x="301752" y="2471383"/>
            <a:ext cx="4041648" cy="3818404"/>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Turinio vietos rezervavimo ženklas 25"/>
          <p:cNvSpPr>
            <a:spLocks noGrp="1"/>
          </p:cNvSpPr>
          <p:nvPr>
            <p:ph sz="quarter" idx="4"/>
          </p:nvPr>
        </p:nvSpPr>
        <p:spPr>
          <a:xfrm>
            <a:off x="4800600" y="2471383"/>
            <a:ext cx="4038600" cy="382219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5" name="Ovalas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as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kaidrės numerio vietos rezervavimo ženklas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Antraštė 22"/>
          <p:cNvSpPr>
            <a:spLocks noGrp="1"/>
          </p:cNvSpPr>
          <p:nvPr>
            <p:ph type="title"/>
          </p:nvPr>
        </p:nvSpPr>
        <p:spPr/>
        <p:txBody>
          <a:bodyPr rtlCol="0" anchor="b" anchorCtr="0"/>
          <a:lstStyle/>
          <a:p>
            <a:r>
              <a:rPr kumimoji="0" lang="lt-LT" smtClean="0"/>
              <a:t>Spustelėję redag. ruoš. pavad.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Datos vietos rezervavimo ženklas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4" name="Poraštės vietos rezervavimo ženklas 3"/>
          <p:cNvSpPr>
            <a:spLocks noGrp="1"/>
          </p:cNvSpPr>
          <p:nvPr>
            <p:ph type="ftr" sz="quarter" idx="11"/>
          </p:nvPr>
        </p:nvSpPr>
        <p:spPr/>
        <p:txBody>
          <a:bodyPr/>
          <a:lstStyle/>
          <a:p>
            <a:endParaRPr kumimoji="0" lang="en-US" dirty="0"/>
          </a:p>
        </p:txBody>
      </p:sp>
      <p:sp>
        <p:nvSpPr>
          <p:cNvPr id="5" name="Skaidrės numerio vietos rezervavimo ženklas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7" name="Stačiakampis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Stačiakampis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ačiakampis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ačiakampis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tačiakampis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Stačiakampis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os vietos rezervavimo ženklas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3" name="Poraštės vietos rezervavimo ženklas 2"/>
          <p:cNvSpPr>
            <a:spLocks noGrp="1"/>
          </p:cNvSpPr>
          <p:nvPr>
            <p:ph type="ftr" sz="quarter" idx="11"/>
          </p:nvPr>
        </p:nvSpPr>
        <p:spPr/>
        <p:txBody>
          <a:bodyPr/>
          <a:lstStyle/>
          <a:p>
            <a:endParaRPr kumimoji="0" lang="en-US"/>
          </a:p>
        </p:txBody>
      </p:sp>
      <p:sp>
        <p:nvSpPr>
          <p:cNvPr id="4" name="Skaidrės numerio vietos rezervavimo ženklas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9" name="Stačiakampis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Stačiakampis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Stačiakampis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Stačiakampis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Antraštė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8" name="Stačiakampis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Tiesioji jungtis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urinio vietos rezervavimo ženklas 19"/>
          <p:cNvSpPr>
            <a:spLocks noGrp="1"/>
          </p:cNvSpPr>
          <p:nvPr>
            <p:ph sz="quarter" idx="1"/>
          </p:nvPr>
        </p:nvSpPr>
        <p:spPr>
          <a:xfrm>
            <a:off x="3124200" y="685800"/>
            <a:ext cx="5638800" cy="5410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0" name="Ovalas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as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kaidrės numerio vietos rezervavimo ženklas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Stačiakampis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os vietos rezervavimo ženklas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2/19/2015</a:t>
            </a:fld>
            <a:endParaRPr lang="en-US"/>
          </a:p>
        </p:txBody>
      </p:sp>
      <p:sp>
        <p:nvSpPr>
          <p:cNvPr id="6" name="Poraštės vietos rezervavimo ženklas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21" name="Tiesioji jungtis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Stačiakampis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Stačiakampis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Stačiakampis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Stačiakampis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Stačiakampis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Stačiakampis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as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as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kaidrės numerio vietos rezervavimo ženklas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Antraštė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3000375" y="609600"/>
            <a:ext cx="5867400" cy="4267200"/>
          </a:xfrm>
        </p:spPr>
        <p:txBody>
          <a:bodyPr/>
          <a:lstStyle>
            <a:lvl1pPr marL="0" indent="0">
              <a:buNone/>
              <a:defRPr sz="3200"/>
            </a:lvl1pPr>
          </a:lstStyle>
          <a:p>
            <a:r>
              <a:rPr kumimoji="0" lang="lt-LT" smtClean="0"/>
              <a:t>Spustelėkite piktogr. norėdami įtraukti pav.</a:t>
            </a:r>
            <a:endParaRPr kumimoji="0" lang="en-US" dirty="0"/>
          </a:p>
        </p:txBody>
      </p:sp>
      <p:sp>
        <p:nvSpPr>
          <p:cNvPr id="4" name="Teksto vietos rezervavimo ženklas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22" name="Stačiakampis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os vietos rezervavimo ženklas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2/19/2015</a:t>
            </a:fld>
            <a:endParaRPr lang="en-US" dirty="0"/>
          </a:p>
        </p:txBody>
      </p:sp>
      <p:sp>
        <p:nvSpPr>
          <p:cNvPr id="6" name="Poraštės vietos rezervavimo ženklas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tačiakampis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Stačiakampis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Stačiakampis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ačiakampis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os vietos rezervavimo ženklas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2/19/2015</a:t>
            </a:fld>
            <a:endParaRPr lang="en-US" sz="1400" dirty="0">
              <a:solidFill>
                <a:srgbClr val="FFFFFF"/>
              </a:solidFill>
            </a:endParaRPr>
          </a:p>
        </p:txBody>
      </p:sp>
      <p:sp>
        <p:nvSpPr>
          <p:cNvPr id="3" name="Poraštės vietos rezervavimo ženklas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Stačiakampis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Tiesioji jungtis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as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as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kaidrės numerio vietos rezervavimo ženklas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Pavadinimo vietos rezervavimo ženklas 21"/>
          <p:cNvSpPr>
            <a:spLocks noGrp="1"/>
          </p:cNvSpPr>
          <p:nvPr>
            <p:ph type="title"/>
          </p:nvPr>
        </p:nvSpPr>
        <p:spPr>
          <a:xfrm>
            <a:off x="301752" y="228600"/>
            <a:ext cx="8534400" cy="758952"/>
          </a:xfrm>
          <a:prstGeom prst="rect">
            <a:avLst/>
          </a:prstGeom>
        </p:spPr>
        <p:txBody>
          <a:bodyPr vert="horz" anchor="b">
            <a:normAutofit/>
          </a:bodyPr>
          <a:lstStyle/>
          <a:p>
            <a:r>
              <a:rPr kumimoji="0" lang="lt-LT" smtClean="0"/>
              <a:t>Spustelėję redag. ruoš. pavad. stilių</a:t>
            </a:r>
            <a:endParaRPr kumimoji="0" lang="en-US"/>
          </a:p>
        </p:txBody>
      </p:sp>
      <p:sp>
        <p:nvSpPr>
          <p:cNvPr id="13" name="Teksto vietos rezervavimo ženklas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ukmin.lt/" TargetMode="External"/><Relationship Id="rId7" Type="http://schemas.openxmlformats.org/officeDocument/2006/relationships/hyperlink" Target="http://www.verslovartai.lt/" TargetMode="External"/><Relationship Id="rId2" Type="http://schemas.openxmlformats.org/officeDocument/2006/relationships/hyperlink" Target="http://www.nma.lt/" TargetMode="External"/><Relationship Id="rId1" Type="http://schemas.openxmlformats.org/officeDocument/2006/relationships/slideLayout" Target="../slideLayouts/slideLayout2.xml"/><Relationship Id="rId6" Type="http://schemas.openxmlformats.org/officeDocument/2006/relationships/hyperlink" Target="http://www.verslilietuva.lt/" TargetMode="External"/><Relationship Id="rId5" Type="http://schemas.openxmlformats.org/officeDocument/2006/relationships/hyperlink" Target="http://www.zum.lt/" TargetMode="External"/><Relationship Id="rId4" Type="http://schemas.openxmlformats.org/officeDocument/2006/relationships/hyperlink" Target="http://www.invega.l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bidprojektai@gmail.com" TargetMode="External"/><Relationship Id="rId2" Type="http://schemas.openxmlformats.org/officeDocument/2006/relationships/hyperlink" Target="mailto:ieva.dziaugiene@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Microsoft_Excel_97-2003_Worksheet2.xls"/><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inis pavadinimas 1"/>
          <p:cNvSpPr>
            <a:spLocks noGrp="1"/>
          </p:cNvSpPr>
          <p:nvPr>
            <p:ph type="subTitle" idx="1"/>
          </p:nvPr>
        </p:nvSpPr>
        <p:spPr>
          <a:xfrm>
            <a:off x="539552" y="2819400"/>
            <a:ext cx="8136904" cy="3273896"/>
          </a:xfrm>
        </p:spPr>
        <p:txBody>
          <a:bodyPr>
            <a:normAutofit/>
          </a:bodyPr>
          <a:lstStyle/>
          <a:p>
            <a:r>
              <a:rPr lang="lt-LT" sz="4400" dirty="0"/>
              <a:t>GALIMYBĖS JAUNIMUI </a:t>
            </a:r>
            <a:br>
              <a:rPr lang="lt-LT" sz="4400" dirty="0"/>
            </a:br>
            <a:r>
              <a:rPr lang="lt-LT" sz="4400" dirty="0"/>
              <a:t>2014 – 2020 METŲ PERSPEKTYVOJE</a:t>
            </a:r>
          </a:p>
          <a:p>
            <a:endParaRPr lang="lt-LT" dirty="0"/>
          </a:p>
        </p:txBody>
      </p:sp>
      <p:sp>
        <p:nvSpPr>
          <p:cNvPr id="3" name="Antraštė 2"/>
          <p:cNvSpPr>
            <a:spLocks noGrp="1"/>
          </p:cNvSpPr>
          <p:nvPr>
            <p:ph type="ctrTitle"/>
          </p:nvPr>
        </p:nvSpPr>
        <p:spPr/>
        <p:txBody>
          <a:bodyPr>
            <a:normAutofit/>
          </a:bodyPr>
          <a:lstStyle/>
          <a:p>
            <a:endParaRPr lang="lt-LT" sz="3200" b="1" dirty="0"/>
          </a:p>
        </p:txBody>
      </p:sp>
    </p:spTree>
    <p:extLst>
      <p:ext uri="{BB962C8B-B14F-4D97-AF65-F5344CB8AC3E}">
        <p14:creationId xmlns:p14="http://schemas.microsoft.com/office/powerpoint/2010/main" val="1772397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1800" b="1" dirty="0">
                <a:solidFill>
                  <a:srgbClr val="8CADAE">
                    <a:shade val="75000"/>
                  </a:srgbClr>
                </a:solidFill>
              </a:rPr>
              <a:t/>
            </a:r>
            <a:br>
              <a:rPr lang="lt-LT" sz="1800" b="1" dirty="0">
                <a:solidFill>
                  <a:srgbClr val="8CADAE">
                    <a:shade val="75000"/>
                  </a:srgbClr>
                </a:solidFill>
              </a:rPr>
            </a:br>
            <a:r>
              <a:rPr lang="lt-LT" sz="2400" b="1" dirty="0">
                <a:solidFill>
                  <a:srgbClr val="8CADAE">
                    <a:shade val="75000"/>
                  </a:srgbClr>
                </a:solidFill>
              </a:rPr>
              <a:t>,,Parama investicijoms, skirtoms ekonominės </a:t>
            </a:r>
            <a:br>
              <a:rPr lang="lt-LT" sz="2400" b="1" dirty="0">
                <a:solidFill>
                  <a:srgbClr val="8CADAE">
                    <a:shade val="75000"/>
                  </a:srgbClr>
                </a:solidFill>
              </a:rPr>
            </a:br>
            <a:r>
              <a:rPr lang="lt-LT" sz="2400" b="1" dirty="0">
                <a:solidFill>
                  <a:srgbClr val="8CADAE">
                    <a:shade val="75000"/>
                  </a:srgbClr>
                </a:solidFill>
              </a:rPr>
              <a:t>veiklos kūrimui ir plėtrai“ (1)</a:t>
            </a:r>
            <a:endParaRPr lang="lt-LT" dirty="0"/>
          </a:p>
        </p:txBody>
      </p:sp>
      <p:sp>
        <p:nvSpPr>
          <p:cNvPr id="3" name="Turinio vietos rezervavimo ženklas 2"/>
          <p:cNvSpPr>
            <a:spLocks noGrp="1"/>
          </p:cNvSpPr>
          <p:nvPr>
            <p:ph sz="quarter" idx="1"/>
          </p:nvPr>
        </p:nvSpPr>
        <p:spPr>
          <a:xfrm>
            <a:off x="301752" y="1527048"/>
            <a:ext cx="8503920" cy="5070304"/>
          </a:xfrm>
        </p:spPr>
        <p:txBody>
          <a:bodyPr>
            <a:normAutofit lnSpcReduction="10000"/>
          </a:bodyPr>
          <a:lstStyle/>
          <a:p>
            <a:pPr marL="0" indent="0" algn="ctr">
              <a:buNone/>
            </a:pPr>
            <a:r>
              <a:rPr lang="lt-LT" sz="1800" dirty="0" smtClean="0"/>
              <a:t>REMIAMA VEIKLA</a:t>
            </a:r>
          </a:p>
          <a:p>
            <a:pPr algn="just">
              <a:buFont typeface="Arial" panose="020B0604020202020204" pitchFamily="34" charset="0"/>
              <a:buChar char="•"/>
            </a:pPr>
            <a:r>
              <a:rPr lang="lt-LT" sz="1800" dirty="0"/>
              <a:t>Ne žemės ūkio produktų gamyba, apdorojimas, perdirbimas, jų pardavimas;</a:t>
            </a:r>
          </a:p>
          <a:p>
            <a:pPr algn="just">
              <a:buFont typeface="Arial" panose="020B0604020202020204" pitchFamily="34" charset="0"/>
              <a:buChar char="•"/>
            </a:pPr>
            <a:r>
              <a:rPr lang="lt-LT" sz="1800" dirty="0"/>
              <a:t>Paslaugų teikimas įskaitant paslaugas žemės ūkiui. </a:t>
            </a: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marL="0" indent="0" algn="ctr">
              <a:buNone/>
            </a:pPr>
            <a:endParaRPr lang="lt-LT" sz="1800" dirty="0" smtClean="0"/>
          </a:p>
          <a:p>
            <a:pPr marL="0" indent="0" algn="ctr">
              <a:buNone/>
            </a:pPr>
            <a:r>
              <a:rPr lang="lt-LT" sz="1800" dirty="0" smtClean="0"/>
              <a:t>TINKAMI </a:t>
            </a:r>
            <a:r>
              <a:rPr lang="lt-LT" sz="1800" dirty="0"/>
              <a:t>PAREIŠKĖJAI</a:t>
            </a:r>
          </a:p>
          <a:p>
            <a:pPr marL="0" indent="0">
              <a:buNone/>
            </a:pPr>
            <a:r>
              <a:rPr lang="lt-LT" sz="1800" dirty="0"/>
              <a:t>1. Ūkininkas ar kitas fizinis asmuo;</a:t>
            </a:r>
            <a:br>
              <a:rPr lang="lt-LT" sz="1800" dirty="0"/>
            </a:br>
            <a:r>
              <a:rPr lang="lt-LT" sz="1800" dirty="0"/>
              <a:t>2. Labai maža įmonė;</a:t>
            </a:r>
            <a:br>
              <a:rPr lang="lt-LT" sz="1800" dirty="0"/>
            </a:br>
            <a:r>
              <a:rPr lang="lt-LT" sz="1800" dirty="0"/>
              <a:t>3. Maža įmonė.</a:t>
            </a:r>
          </a:p>
          <a:p>
            <a:pPr algn="just">
              <a:buFont typeface="Arial" panose="020B0604020202020204" pitchFamily="34" charset="0"/>
              <a:buChar char="•"/>
            </a:pPr>
            <a:endParaRPr lang="lt-LT" sz="1800" dirty="0"/>
          </a:p>
          <a:p>
            <a:pPr marL="0" indent="0" algn="ctr">
              <a:buNone/>
            </a:pPr>
            <a:endParaRPr lang="lt-LT" sz="1800" dirty="0" smtClean="0"/>
          </a:p>
        </p:txBody>
      </p:sp>
      <p:graphicFrame>
        <p:nvGraphicFramePr>
          <p:cNvPr id="5" name="Lentelė 4"/>
          <p:cNvGraphicFramePr>
            <a:graphicFrameLocks noGrp="1"/>
          </p:cNvGraphicFramePr>
          <p:nvPr>
            <p:extLst>
              <p:ext uri="{D42A27DB-BD31-4B8C-83A1-F6EECF244321}">
                <p14:modId xmlns:p14="http://schemas.microsoft.com/office/powerpoint/2010/main" val="292774613"/>
              </p:ext>
            </p:extLst>
          </p:nvPr>
        </p:nvGraphicFramePr>
        <p:xfrm>
          <a:off x="251520" y="2564904"/>
          <a:ext cx="8640960" cy="2560320"/>
        </p:xfrm>
        <a:graphic>
          <a:graphicData uri="http://schemas.openxmlformats.org/drawingml/2006/table">
            <a:tbl>
              <a:tblPr firstRow="1" bandRow="1">
                <a:tableStyleId>{5C22544A-7EE6-4342-B048-85BDC9FD1C3A}</a:tableStyleId>
              </a:tblPr>
              <a:tblGrid>
                <a:gridCol w="3672408"/>
                <a:gridCol w="4968552"/>
              </a:tblGrid>
              <a:tr h="2416304">
                <a:tc>
                  <a:txBody>
                    <a:bodyPr/>
                    <a:lstStyle/>
                    <a:p>
                      <a:pPr algn="ctr"/>
                      <a:r>
                        <a:rPr lang="lt-LT" dirty="0" smtClean="0"/>
                        <a:t>PARAMOS INTENSYVUMAS IR  DYDIS</a:t>
                      </a:r>
                    </a:p>
                    <a:p>
                      <a:pPr algn="ctr"/>
                      <a:endParaRPr lang="lt-LT" dirty="0" smtClean="0"/>
                    </a:p>
                    <a:p>
                      <a:pPr marL="285750" indent="-285750" algn="l">
                        <a:buFont typeface="Arial" panose="020B0604020202020204" pitchFamily="34" charset="0"/>
                        <a:buChar char="•"/>
                      </a:pPr>
                      <a:r>
                        <a:rPr lang="lt-LT" dirty="0" smtClean="0"/>
                        <a:t>Iki</a:t>
                      </a:r>
                      <a:r>
                        <a:rPr lang="lt-LT" baseline="0" dirty="0" smtClean="0"/>
                        <a:t> 50 proc.</a:t>
                      </a:r>
                    </a:p>
                    <a:p>
                      <a:pPr marL="285750" indent="-285750" algn="l">
                        <a:buFont typeface="Arial" panose="020B0604020202020204" pitchFamily="34" charset="0"/>
                        <a:buChar char="•"/>
                      </a:pPr>
                      <a:r>
                        <a:rPr lang="lt-LT" baseline="0" dirty="0" smtClean="0"/>
                        <a:t>Didžiausia išmokos suma 200 tūkst. EUR</a:t>
                      </a:r>
                    </a:p>
                    <a:p>
                      <a:pPr marL="285750" indent="-285750" algn="l">
                        <a:buFont typeface="Arial" panose="020B0604020202020204" pitchFamily="34" charset="0"/>
                        <a:buChar char="•"/>
                      </a:pPr>
                      <a:endParaRPr lang="lt-LT" dirty="0"/>
                    </a:p>
                  </a:txBody>
                  <a:tcPr/>
                </a:tc>
                <a:tc>
                  <a:txBody>
                    <a:bodyPr/>
                    <a:lstStyle/>
                    <a:p>
                      <a:pPr algn="ctr"/>
                      <a:r>
                        <a:rPr kumimoji="0" lang="lt-LT" sz="1800" b="1" kern="1200" dirty="0" smtClean="0">
                          <a:solidFill>
                            <a:schemeClr val="lt1"/>
                          </a:solidFill>
                          <a:effectLst/>
                          <a:latin typeface="+mn-lt"/>
                          <a:ea typeface="+mn-ea"/>
                          <a:cs typeface="+mn-cs"/>
                        </a:rPr>
                        <a:t>TINKAMOS IŠLAIDOS </a:t>
                      </a:r>
                    </a:p>
                    <a:p>
                      <a:pPr marL="285750" indent="-285750" algn="l">
                        <a:buFont typeface="Arial" panose="020B0604020202020204" pitchFamily="34" charset="0"/>
                        <a:buChar char="•"/>
                      </a:pPr>
                      <a:r>
                        <a:rPr kumimoji="0" lang="it-IT" sz="1800" b="1" kern="1200" dirty="0" smtClean="0">
                          <a:solidFill>
                            <a:schemeClr val="lt1"/>
                          </a:solidFill>
                          <a:effectLst/>
                          <a:latin typeface="+mn-lt"/>
                          <a:ea typeface="+mn-ea"/>
                          <a:cs typeface="+mn-cs"/>
                        </a:rPr>
                        <a:t>Nekilnojamojo turto statybos ir </a:t>
                      </a:r>
                      <a:r>
                        <a:rPr kumimoji="0" lang="lt-LT" sz="1800" b="1" kern="1200" dirty="0" smtClean="0">
                          <a:solidFill>
                            <a:schemeClr val="lt1"/>
                          </a:solidFill>
                          <a:effectLst/>
                          <a:latin typeface="+mn-lt"/>
                          <a:ea typeface="+mn-ea"/>
                          <a:cs typeface="+mn-cs"/>
                        </a:rPr>
                        <a:t>/</a:t>
                      </a:r>
                      <a:r>
                        <a:rPr kumimoji="0" lang="it-IT" sz="1800" b="1" kern="1200" dirty="0" smtClean="0">
                          <a:solidFill>
                            <a:schemeClr val="lt1"/>
                          </a:solidFill>
                          <a:effectLst/>
                          <a:latin typeface="+mn-lt"/>
                          <a:ea typeface="+mn-ea"/>
                          <a:cs typeface="+mn-cs"/>
                        </a:rPr>
                        <a:t>arba</a:t>
                      </a:r>
                      <a:r>
                        <a:rPr kumimoji="0" lang="lt-LT" sz="1800" b="1" kern="1200" baseline="0" dirty="0" smtClean="0">
                          <a:solidFill>
                            <a:schemeClr val="lt1"/>
                          </a:solidFill>
                          <a:effectLst/>
                          <a:latin typeface="+mn-lt"/>
                          <a:ea typeface="+mn-ea"/>
                          <a:cs typeface="+mn-cs"/>
                        </a:rPr>
                        <a:t> </a:t>
                      </a:r>
                      <a:r>
                        <a:rPr kumimoji="0" lang="it-IT" sz="1800" b="1" kern="1200" dirty="0" smtClean="0">
                          <a:solidFill>
                            <a:schemeClr val="lt1"/>
                          </a:solidFill>
                          <a:effectLst/>
                          <a:latin typeface="+mn-lt"/>
                          <a:ea typeface="+mn-ea"/>
                          <a:cs typeface="+mn-cs"/>
                        </a:rPr>
                        <a:t>gerinimo išlaidos</a:t>
                      </a:r>
                      <a:r>
                        <a:rPr kumimoji="0" lang="lt-LT" sz="1800" b="1" kern="1200" dirty="0" smtClean="0">
                          <a:solidFill>
                            <a:schemeClr val="lt1"/>
                          </a:solidFill>
                          <a:effectLst/>
                          <a:latin typeface="+mn-lt"/>
                          <a:ea typeface="+mn-ea"/>
                          <a:cs typeface="+mn-cs"/>
                        </a:rPr>
                        <a:t>;</a:t>
                      </a:r>
                    </a:p>
                    <a:p>
                      <a:pPr marL="285750" indent="-285750" algn="l">
                        <a:buFont typeface="Arial" panose="020B0604020202020204" pitchFamily="34" charset="0"/>
                        <a:buChar char="•"/>
                      </a:pPr>
                      <a:r>
                        <a:rPr kumimoji="0" lang="it-IT" sz="1800" b="1" kern="1200" dirty="0" smtClean="0">
                          <a:solidFill>
                            <a:schemeClr val="lt1"/>
                          </a:solidFill>
                          <a:effectLst/>
                          <a:latin typeface="+mn-lt"/>
                          <a:ea typeface="+mn-ea"/>
                          <a:cs typeface="+mn-cs"/>
                        </a:rPr>
                        <a:t>Naujų įrenginių </a:t>
                      </a:r>
                      <a:r>
                        <a:rPr kumimoji="0" lang="lt-LT" sz="1800" b="1" kern="1200" baseline="0" dirty="0" smtClean="0">
                          <a:solidFill>
                            <a:schemeClr val="lt1"/>
                          </a:solidFill>
                          <a:effectLst/>
                          <a:latin typeface="+mn-lt"/>
                          <a:ea typeface="+mn-ea"/>
                          <a:cs typeface="+mn-cs"/>
                        </a:rPr>
                        <a:t> ir</a:t>
                      </a:r>
                      <a:r>
                        <a:rPr kumimoji="0" lang="it-IT" sz="1800" b="1" kern="1200" dirty="0" smtClean="0">
                          <a:solidFill>
                            <a:schemeClr val="lt1"/>
                          </a:solidFill>
                          <a:effectLst/>
                          <a:latin typeface="+mn-lt"/>
                          <a:ea typeface="+mn-ea"/>
                          <a:cs typeface="+mn-cs"/>
                        </a:rPr>
                        <a:t> įrangos (įskaitant techniką) pirkimo arba išperkamosios (finansinės) nuomos išlaidos</a:t>
                      </a:r>
                      <a:r>
                        <a:rPr kumimoji="0" lang="lt-LT" sz="1800" b="1" kern="1200" dirty="0" smtClean="0">
                          <a:solidFill>
                            <a:schemeClr val="lt1"/>
                          </a:solidFill>
                          <a:effectLst/>
                          <a:latin typeface="+mn-lt"/>
                          <a:ea typeface="+mn-ea"/>
                          <a:cs typeface="+mn-cs"/>
                        </a:rPr>
                        <a:t>;</a:t>
                      </a:r>
                    </a:p>
                    <a:p>
                      <a:pPr marL="285750" indent="-285750" algn="l">
                        <a:buFont typeface="Arial" panose="020B0604020202020204" pitchFamily="34" charset="0"/>
                        <a:buChar char="•"/>
                      </a:pPr>
                      <a:r>
                        <a:rPr kumimoji="0" lang="lt-LT" sz="1800" b="1" kern="1200" dirty="0" smtClean="0">
                          <a:solidFill>
                            <a:schemeClr val="lt1"/>
                          </a:solidFill>
                          <a:effectLst/>
                          <a:latin typeface="+mn-lt"/>
                          <a:ea typeface="+mn-ea"/>
                          <a:cs typeface="+mn-cs"/>
                        </a:rPr>
                        <a:t>Investicijos į nematerialųjį turtą.</a:t>
                      </a:r>
                    </a:p>
                    <a:p>
                      <a:pPr marL="285750" indent="-285750" algn="l">
                        <a:buFont typeface="Arial" panose="020B0604020202020204" pitchFamily="34" charset="0"/>
                        <a:buChar char="•"/>
                      </a:pPr>
                      <a:r>
                        <a:rPr kumimoji="0" lang="lt-LT" sz="1800" b="1" kern="1200" dirty="0" smtClean="0">
                          <a:solidFill>
                            <a:schemeClr val="lt1"/>
                          </a:solidFill>
                          <a:effectLst/>
                          <a:latin typeface="+mn-lt"/>
                          <a:ea typeface="+mn-ea"/>
                          <a:cs typeface="+mn-cs"/>
                        </a:rPr>
                        <a:t>Bendrosios išlaidos. </a:t>
                      </a:r>
                      <a:endParaRPr lang="lt-LT" dirty="0"/>
                    </a:p>
                  </a:txBody>
                  <a:tcPr/>
                </a:tc>
              </a:tr>
            </a:tbl>
          </a:graphicData>
        </a:graphic>
      </p:graphicFrame>
    </p:spTree>
    <p:extLst>
      <p:ext uri="{BB962C8B-B14F-4D97-AF65-F5344CB8AC3E}">
        <p14:creationId xmlns:p14="http://schemas.microsoft.com/office/powerpoint/2010/main" val="3606465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a:t/>
            </a:r>
            <a:br>
              <a:rPr lang="lt-LT" sz="2000" dirty="0"/>
            </a:br>
            <a:r>
              <a:rPr lang="lt-LT" sz="1800" b="1" dirty="0" smtClean="0"/>
              <a:t/>
            </a:r>
            <a:br>
              <a:rPr lang="lt-LT" sz="1800" b="1" dirty="0" smtClean="0"/>
            </a:br>
            <a:r>
              <a:rPr lang="lt-LT" sz="2400" b="1" dirty="0" smtClean="0"/>
              <a:t>,,Parama </a:t>
            </a:r>
            <a:r>
              <a:rPr lang="lt-LT" sz="2400" b="1" dirty="0"/>
              <a:t>investicijoms, skirtoms ekonominės </a:t>
            </a:r>
            <a:r>
              <a:rPr lang="lt-LT" sz="2400" b="1" dirty="0" smtClean="0"/>
              <a:t/>
            </a:r>
            <a:br>
              <a:rPr lang="lt-LT" sz="2400" b="1" dirty="0" smtClean="0"/>
            </a:br>
            <a:r>
              <a:rPr lang="lt-LT" sz="2400" b="1" dirty="0" smtClean="0"/>
              <a:t>veiklos </a:t>
            </a:r>
            <a:r>
              <a:rPr lang="lt-LT" sz="2400" b="1" dirty="0"/>
              <a:t>kūrimui ir </a:t>
            </a:r>
            <a:r>
              <a:rPr lang="lt-LT" sz="2400" b="1" dirty="0" smtClean="0"/>
              <a:t>plėtrai“ (2)</a:t>
            </a:r>
            <a:endParaRPr lang="lt-LT" sz="2400" b="1" dirty="0"/>
          </a:p>
        </p:txBody>
      </p:sp>
      <p:sp>
        <p:nvSpPr>
          <p:cNvPr id="3" name="Turinio vietos rezervavimo ženklas 2"/>
          <p:cNvSpPr>
            <a:spLocks noGrp="1"/>
          </p:cNvSpPr>
          <p:nvPr>
            <p:ph sz="quarter" idx="1"/>
          </p:nvPr>
        </p:nvSpPr>
        <p:spPr/>
        <p:txBody>
          <a:bodyPr>
            <a:normAutofit lnSpcReduction="10000"/>
          </a:bodyPr>
          <a:lstStyle/>
          <a:p>
            <a:r>
              <a:rPr lang="lt-LT" dirty="0"/>
              <a:t>Ši veiklos sritis skatina ekonominės veiklos kūrimą, įvairinimą, plėtrą, </a:t>
            </a:r>
            <a:r>
              <a:rPr lang="lt-LT" b="1" dirty="0"/>
              <a:t>darbo vietų kūrimą</a:t>
            </a:r>
            <a:r>
              <a:rPr lang="lt-LT" dirty="0"/>
              <a:t>, jų išlaikymą</a:t>
            </a:r>
            <a:r>
              <a:rPr lang="lt-LT" dirty="0" smtClean="0"/>
              <a:t>.</a:t>
            </a:r>
          </a:p>
          <a:p>
            <a:r>
              <a:rPr lang="lt-LT" dirty="0"/>
              <a:t>Parama teikiama ekonominei veiklai kurti arba plėtoti.</a:t>
            </a:r>
          </a:p>
          <a:p>
            <a:r>
              <a:rPr lang="lt-LT" dirty="0"/>
              <a:t>Pareiškėjo (fizinio asmens) nuolatinė gyvenamoji vietovė arba pareiškėjo (įmonės) registracijos vieta turi būti kaimo vietovėje;</a:t>
            </a:r>
          </a:p>
          <a:p>
            <a:r>
              <a:rPr lang="lt-LT" dirty="0"/>
              <a:t>Remiama veikla turi būti vykdoma kaimo vietovėje (išimtis gali būti taikoma   ūkininkų mobiliosios prekybos veiklai).</a:t>
            </a:r>
          </a:p>
          <a:p>
            <a:endParaRPr lang="lt-LT" dirty="0" smtClean="0"/>
          </a:p>
          <a:p>
            <a:endParaRPr lang="lt-LT" dirty="0" smtClean="0"/>
          </a:p>
          <a:p>
            <a:endParaRPr lang="lt-LT" dirty="0" smtClean="0"/>
          </a:p>
        </p:txBody>
      </p:sp>
    </p:spTree>
    <p:extLst>
      <p:ext uri="{BB962C8B-B14F-4D97-AF65-F5344CB8AC3E}">
        <p14:creationId xmlns:p14="http://schemas.microsoft.com/office/powerpoint/2010/main" val="2588556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dirty="0" smtClean="0">
                <a:solidFill>
                  <a:srgbClr val="8CADAE">
                    <a:shade val="75000"/>
                  </a:srgbClr>
                </a:solidFill>
              </a:rPr>
              <a:t>,,</a:t>
            </a:r>
            <a:r>
              <a:rPr lang="lt-LT" sz="2400" b="1" dirty="0">
                <a:solidFill>
                  <a:srgbClr val="8CADAE">
                    <a:shade val="75000"/>
                  </a:srgbClr>
                </a:solidFill>
              </a:rPr>
              <a:t>Parama ekonominės veiklos pradžiai kaimo vietovėse</a:t>
            </a:r>
            <a:r>
              <a:rPr lang="lt-LT" sz="2400" b="1" dirty="0" smtClean="0">
                <a:solidFill>
                  <a:srgbClr val="8CADAE">
                    <a:shade val="75000"/>
                  </a:srgbClr>
                </a:solidFill>
              </a:rPr>
              <a:t>“ (3) </a:t>
            </a:r>
            <a:endParaRPr lang="lt-LT" sz="2400" dirty="0"/>
          </a:p>
        </p:txBody>
      </p:sp>
      <p:sp>
        <p:nvSpPr>
          <p:cNvPr id="3" name="Turinio vietos rezervavimo ženklas 2"/>
          <p:cNvSpPr>
            <a:spLocks noGrp="1"/>
          </p:cNvSpPr>
          <p:nvPr>
            <p:ph sz="quarter" idx="1"/>
          </p:nvPr>
        </p:nvSpPr>
        <p:spPr/>
        <p:txBody>
          <a:bodyPr>
            <a:normAutofit/>
          </a:bodyPr>
          <a:lstStyle/>
          <a:p>
            <a:r>
              <a:rPr lang="lt-LT" dirty="0" smtClean="0"/>
              <a:t>Remiamų </a:t>
            </a:r>
            <a:r>
              <a:rPr lang="lt-LT" dirty="0"/>
              <a:t>veiklų pavyzdžiai: kaimo turizmo paslaugos, jeigu projekte numatyta produktų gamyba, apdorojimas, perdirbimas</a:t>
            </a:r>
            <a:r>
              <a:rPr lang="lt-LT" dirty="0" smtClean="0"/>
              <a:t>, </a:t>
            </a:r>
            <a:r>
              <a:rPr lang="lt-LT" dirty="0"/>
              <a:t>baldų ir kitų gaminių iš medienos gamyba, paslaugos, susijusios su kraštovaizdžio tvarkymu, tradicinių gaminių, biokuro gamyba, paslaugos gyvulininkystei, autoserviso paslaugos, kt.</a:t>
            </a:r>
          </a:p>
          <a:p>
            <a:endParaRPr lang="lt-LT" dirty="0"/>
          </a:p>
        </p:txBody>
      </p:sp>
    </p:spTree>
    <p:extLst>
      <p:ext uri="{BB962C8B-B14F-4D97-AF65-F5344CB8AC3E}">
        <p14:creationId xmlns:p14="http://schemas.microsoft.com/office/powerpoint/2010/main" val="1901156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dirty="0">
                <a:effectLst>
                  <a:outerShdw blurRad="38100" dist="38100" dir="2700000" algn="tl">
                    <a:srgbClr val="000000">
                      <a:alpha val="43137"/>
                    </a:srgbClr>
                  </a:outerShdw>
                </a:effectLst>
              </a:rPr>
              <a:t>Verslo konsultantas </a:t>
            </a:r>
            <a:r>
              <a:rPr lang="lt-LT" sz="3600" dirty="0" smtClean="0">
                <a:effectLst>
                  <a:outerShdw blurRad="38100" dist="38100" dir="2700000" algn="tl">
                    <a:srgbClr val="000000">
                      <a:alpha val="43137"/>
                    </a:srgbClr>
                  </a:outerShdw>
                </a:effectLst>
              </a:rPr>
              <a:t>LT (INVEGA)</a:t>
            </a:r>
            <a:endParaRPr lang="lt-LT" sz="3600" dirty="0">
              <a:effectLst>
                <a:outerShdw blurRad="38100" dist="38100" dir="2700000" algn="tl">
                  <a:srgbClr val="000000">
                    <a:alpha val="43137"/>
                  </a:srgbClr>
                </a:outerShdw>
              </a:effectLst>
            </a:endParaRPr>
          </a:p>
        </p:txBody>
      </p:sp>
      <p:sp>
        <p:nvSpPr>
          <p:cNvPr id="3" name="Stačiakampis 2"/>
          <p:cNvSpPr/>
          <p:nvPr/>
        </p:nvSpPr>
        <p:spPr>
          <a:xfrm>
            <a:off x="323528" y="1859340"/>
            <a:ext cx="8640960" cy="4893647"/>
          </a:xfrm>
          <a:prstGeom prst="rect">
            <a:avLst/>
          </a:prstGeom>
        </p:spPr>
        <p:txBody>
          <a:bodyPr wrap="square">
            <a:spAutoFit/>
          </a:bodyPr>
          <a:lstStyle/>
          <a:p>
            <a:pPr algn="just"/>
            <a:r>
              <a:rPr lang="lt-LT" sz="2400" dirty="0"/>
              <a:t>Priemonės tikslas  – suteikti  reikiamą informacinę, </a:t>
            </a:r>
            <a:r>
              <a:rPr lang="lt-LT" sz="2400" dirty="0" smtClean="0"/>
              <a:t> konsultacinę </a:t>
            </a:r>
            <a:r>
              <a:rPr lang="lt-LT" sz="2400" dirty="0"/>
              <a:t>metodinę ir kitą paramą </a:t>
            </a:r>
            <a:r>
              <a:rPr lang="lt-LT" sz="2400" b="1" i="1" dirty="0"/>
              <a:t>verslo pradžios, </a:t>
            </a:r>
            <a:r>
              <a:rPr lang="lt-LT" sz="2400" b="1" i="1" dirty="0" smtClean="0"/>
              <a:t>finansavimo </a:t>
            </a:r>
            <a:r>
              <a:rPr lang="lt-LT" sz="2400" b="1" i="1" dirty="0"/>
              <a:t>šaltinių, potencialių rinkų paieškos, naujų </a:t>
            </a:r>
            <a:r>
              <a:rPr lang="lt-LT" sz="2400" b="1" i="1" dirty="0" smtClean="0"/>
              <a:t>technologijų </a:t>
            </a:r>
            <a:r>
              <a:rPr lang="lt-LT" sz="2400" b="1" i="1" dirty="0"/>
              <a:t>diegimo ir  kitais </a:t>
            </a:r>
            <a:r>
              <a:rPr lang="lt-LT" sz="2400" b="1" i="1" dirty="0" smtClean="0"/>
              <a:t>verslo organizavimo </a:t>
            </a:r>
            <a:r>
              <a:rPr lang="lt-LT" sz="2400" b="1" i="1" dirty="0"/>
              <a:t> </a:t>
            </a:r>
            <a:r>
              <a:rPr lang="lt-LT" sz="2400" b="1" i="1" dirty="0" smtClean="0"/>
              <a:t>klausimais </a:t>
            </a:r>
            <a:r>
              <a:rPr lang="lt-LT" sz="2400" b="1" i="1" dirty="0"/>
              <a:t>asmenims, ketinantiems pradėti savo verslą ir </a:t>
            </a:r>
            <a:r>
              <a:rPr lang="lt-LT" sz="2400" b="1" i="1" dirty="0" smtClean="0"/>
              <a:t>ne ilgiau </a:t>
            </a:r>
            <a:r>
              <a:rPr lang="lt-LT" sz="2400" b="1" i="1" dirty="0"/>
              <a:t>kaip 5 metus veikiantiems</a:t>
            </a:r>
            <a:r>
              <a:rPr lang="lt-LT" sz="2400" dirty="0" smtClean="0"/>
              <a:t>.</a:t>
            </a:r>
          </a:p>
          <a:p>
            <a:pPr algn="just"/>
            <a:r>
              <a:rPr lang="lt-LT" sz="2400" dirty="0"/>
              <a:t>Siekiant padidinti paslaugų verslui prieinamumą ir pasiūlą, </a:t>
            </a:r>
          </a:p>
          <a:p>
            <a:pPr algn="just"/>
            <a:r>
              <a:rPr lang="lt-LT" sz="2400" dirty="0"/>
              <a:t>planuojama sukurti Nacionalinį konsultantų </a:t>
            </a:r>
            <a:r>
              <a:rPr lang="lt-LT" sz="2400" dirty="0" smtClean="0"/>
              <a:t>registrą, kuriuo </a:t>
            </a:r>
            <a:r>
              <a:rPr lang="lt-LT" sz="2400" dirty="0"/>
              <a:t>siekiama visose Lietuvos </a:t>
            </a:r>
            <a:r>
              <a:rPr lang="lt-LT" sz="2400" dirty="0" smtClean="0"/>
              <a:t>savivaldybėse suteikti galimybę </a:t>
            </a:r>
            <a:r>
              <a:rPr lang="lt-LT" sz="2400" dirty="0"/>
              <a:t>verslininkams esant poreikiui čekio pavidalu gauti </a:t>
            </a:r>
            <a:r>
              <a:rPr lang="lt-LT" sz="2400" dirty="0" smtClean="0"/>
              <a:t>aukštos </a:t>
            </a:r>
            <a:r>
              <a:rPr lang="lt-LT" sz="2400" dirty="0"/>
              <a:t>kokybės informavimo/konsultavimo paslaugas </a:t>
            </a:r>
            <a:r>
              <a:rPr lang="lt-LT" sz="2400" dirty="0" smtClean="0"/>
              <a:t>įvairiais </a:t>
            </a:r>
            <a:r>
              <a:rPr lang="lt-LT" sz="2400" dirty="0"/>
              <a:t>verslo klausimais.</a:t>
            </a:r>
          </a:p>
        </p:txBody>
      </p:sp>
    </p:spTree>
    <p:extLst>
      <p:ext uri="{BB962C8B-B14F-4D97-AF65-F5344CB8AC3E}">
        <p14:creationId xmlns:p14="http://schemas.microsoft.com/office/powerpoint/2010/main" val="4032852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95536" y="116633"/>
            <a:ext cx="8208912" cy="6463308"/>
          </a:xfrm>
          <a:prstGeom prst="rect">
            <a:avLst/>
          </a:prstGeom>
        </p:spPr>
        <p:txBody>
          <a:bodyPr wrap="square">
            <a:spAutoFit/>
          </a:bodyPr>
          <a:lstStyle/>
          <a:p>
            <a:r>
              <a:rPr lang="lt-LT" u="sng" dirty="0"/>
              <a:t>Finansuotinos veiklos: </a:t>
            </a:r>
          </a:p>
          <a:p>
            <a:pPr algn="just"/>
            <a:r>
              <a:rPr lang="lt-LT" dirty="0"/>
              <a:t>Verslo paslaugų krepšelis:</a:t>
            </a:r>
          </a:p>
          <a:p>
            <a:pPr algn="just"/>
            <a:r>
              <a:rPr lang="lt-LT" dirty="0"/>
              <a:t>1) verslo čekis konsultacijoms apie verslo pradžią, </a:t>
            </a:r>
            <a:r>
              <a:rPr lang="lt-LT" dirty="0" smtClean="0"/>
              <a:t>pradedančiosioms </a:t>
            </a:r>
            <a:r>
              <a:rPr lang="lt-LT" b="1" i="1" dirty="0" smtClean="0"/>
              <a:t>iki 1 metų</a:t>
            </a:r>
            <a:r>
              <a:rPr lang="lt-LT" dirty="0" smtClean="0"/>
              <a:t>  </a:t>
            </a:r>
            <a:r>
              <a:rPr lang="lt-LT" b="1" i="1" dirty="0" smtClean="0"/>
              <a:t>MVĮ</a:t>
            </a:r>
            <a:r>
              <a:rPr lang="lt-LT" dirty="0" smtClean="0"/>
              <a:t>, ypatingą dėmesį skiriant MVĮ, veikiančioms </a:t>
            </a:r>
            <a:r>
              <a:rPr lang="lt-LT" b="1" i="1" dirty="0" smtClean="0"/>
              <a:t>regionuose</a:t>
            </a:r>
            <a:r>
              <a:rPr lang="lt-LT" dirty="0" smtClean="0"/>
              <a:t>;</a:t>
            </a:r>
          </a:p>
          <a:p>
            <a:pPr algn="just"/>
            <a:r>
              <a:rPr lang="lt-LT" dirty="0" smtClean="0"/>
              <a:t>2) verslo čekis specializuotoms konsultacinėms paslaugoms, skirtas MVĮ, veikiančioms nuo 1 metų iki 3 metų;</a:t>
            </a:r>
          </a:p>
          <a:p>
            <a:pPr algn="just"/>
            <a:r>
              <a:rPr lang="lt-LT" dirty="0" smtClean="0"/>
              <a:t>3) verslo čekis konsultacijoms (informacinių, konsultacinių ir ekspertinių: mokestiniais, teisiniais, finansiniais, technologiniais</a:t>
            </a:r>
            <a:r>
              <a:rPr lang="lt-LT" dirty="0"/>
              <a:t>, vadybiniais ir pan. klausimais) nuo 3 iki </a:t>
            </a:r>
            <a:r>
              <a:rPr lang="lt-LT" dirty="0" smtClean="0"/>
              <a:t> 5 </a:t>
            </a:r>
            <a:r>
              <a:rPr lang="lt-LT" dirty="0"/>
              <a:t>metų veikiančioms MVĮ (BBIR).</a:t>
            </a:r>
          </a:p>
          <a:p>
            <a:pPr algn="just"/>
            <a:r>
              <a:rPr lang="lt-LT" dirty="0"/>
              <a:t>Vienos srities konsultaciją MVĮ gali gauti tik vieną kartą.</a:t>
            </a:r>
          </a:p>
          <a:p>
            <a:endParaRPr lang="lt-LT" u="sng" dirty="0" smtClean="0"/>
          </a:p>
          <a:p>
            <a:r>
              <a:rPr lang="lt-LT" u="sng" dirty="0" smtClean="0"/>
              <a:t>Tinkamos </a:t>
            </a:r>
            <a:r>
              <a:rPr lang="lt-LT" u="sng" dirty="0"/>
              <a:t>išlaidos:</a:t>
            </a:r>
          </a:p>
          <a:p>
            <a:pPr algn="just"/>
            <a:r>
              <a:rPr lang="lt-LT" dirty="0"/>
              <a:t>konsultacijų išlaidos  apmokamos, taikant fiksuotuosius </a:t>
            </a:r>
            <a:r>
              <a:rPr lang="lt-LT" dirty="0" smtClean="0"/>
              <a:t>projekto </a:t>
            </a:r>
            <a:r>
              <a:rPr lang="lt-LT" dirty="0"/>
              <a:t>išlaidų vieneto įkainius arba fiksuotąsias sumas.*Pagrindas: studija „Sukurti naujus viešųjų paslaugų teikimo verslui instrumentus“.</a:t>
            </a:r>
          </a:p>
          <a:p>
            <a:endParaRPr lang="lt-LT" u="sng" dirty="0" smtClean="0"/>
          </a:p>
          <a:p>
            <a:r>
              <a:rPr lang="lt-LT" u="sng" dirty="0" smtClean="0"/>
              <a:t>Paramos </a:t>
            </a:r>
            <a:r>
              <a:rPr lang="lt-LT" u="sng" dirty="0"/>
              <a:t>dydis: </a:t>
            </a:r>
          </a:p>
          <a:p>
            <a:r>
              <a:rPr lang="lt-LT" dirty="0"/>
              <a:t>Didžiausia galima projekto fiksuotoji suma (bendra projekto </a:t>
            </a:r>
            <a:r>
              <a:rPr lang="lt-LT" dirty="0" smtClean="0"/>
              <a:t>vertė</a:t>
            </a:r>
            <a:r>
              <a:rPr lang="lt-LT" dirty="0"/>
              <a:t>)  – </a:t>
            </a:r>
            <a:r>
              <a:rPr lang="lt-LT" dirty="0" smtClean="0"/>
              <a:t>1 737,00 EUR.  </a:t>
            </a:r>
            <a:endParaRPr lang="lt-LT" dirty="0"/>
          </a:p>
          <a:p>
            <a:r>
              <a:rPr lang="lt-LT" u="sng" dirty="0"/>
              <a:t>Intensyvumas:</a:t>
            </a:r>
          </a:p>
          <a:p>
            <a:r>
              <a:rPr lang="lt-LT" dirty="0"/>
              <a:t>1. Pradedančiosioms iki 1 metų MVĮ – iki 100 proc.;</a:t>
            </a:r>
          </a:p>
          <a:p>
            <a:r>
              <a:rPr lang="lt-LT" dirty="0"/>
              <a:t>2. MVĮ, veikiančioms nuo 1 metų iki 3 metų – iki 85 proc.;</a:t>
            </a:r>
          </a:p>
          <a:p>
            <a:r>
              <a:rPr lang="lt-LT" dirty="0"/>
              <a:t>3. Nuo 3 iki 5 metų veikiančioms MVĮ – iki 50 proc.</a:t>
            </a:r>
          </a:p>
        </p:txBody>
      </p:sp>
    </p:spTree>
    <p:extLst>
      <p:ext uri="{BB962C8B-B14F-4D97-AF65-F5344CB8AC3E}">
        <p14:creationId xmlns:p14="http://schemas.microsoft.com/office/powerpoint/2010/main" val="1451416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err="1"/>
              <a:t>Verslumas</a:t>
            </a:r>
            <a:r>
              <a:rPr lang="lt-LT" b="1" dirty="0"/>
              <a:t> </a:t>
            </a:r>
            <a:r>
              <a:rPr lang="lt-LT" b="1" dirty="0" smtClean="0"/>
              <a:t>FI</a:t>
            </a:r>
            <a:endParaRPr lang="lt-LT" b="1" dirty="0"/>
          </a:p>
        </p:txBody>
      </p:sp>
      <p:sp>
        <p:nvSpPr>
          <p:cNvPr id="3" name="Stačiakampis 2"/>
          <p:cNvSpPr/>
          <p:nvPr/>
        </p:nvSpPr>
        <p:spPr>
          <a:xfrm>
            <a:off x="539552" y="1397675"/>
            <a:ext cx="8424936" cy="1938992"/>
          </a:xfrm>
          <a:prstGeom prst="rect">
            <a:avLst/>
          </a:prstGeom>
        </p:spPr>
        <p:txBody>
          <a:bodyPr wrap="square">
            <a:spAutoFit/>
          </a:bodyPr>
          <a:lstStyle/>
          <a:p>
            <a:pPr algn="just"/>
            <a:r>
              <a:rPr lang="lt-LT" sz="2400" dirty="0"/>
              <a:t>Priemonės tikslas – paskatinti  naujų  SVV subjektų</a:t>
            </a:r>
          </a:p>
          <a:p>
            <a:pPr algn="just"/>
            <a:r>
              <a:rPr lang="lt-LT" sz="2400" dirty="0"/>
              <a:t>kūrimąsi ir plėtrą, įgyvendinant įvairius verslo finansavimo </a:t>
            </a:r>
          </a:p>
          <a:p>
            <a:pPr algn="just"/>
            <a:r>
              <a:rPr lang="lt-LT" sz="2400" dirty="0"/>
              <a:t>modelius (teikiant paskolas, garantijas arba kitokios rizikos </a:t>
            </a:r>
          </a:p>
          <a:p>
            <a:pPr algn="just"/>
            <a:r>
              <a:rPr lang="lt-LT" sz="2400" dirty="0"/>
              <a:t>pasidalijimo priemones), tuo pačiu didinant </a:t>
            </a:r>
            <a:r>
              <a:rPr lang="lt-LT" sz="2400" dirty="0" err="1"/>
              <a:t>verslumo</a:t>
            </a:r>
            <a:r>
              <a:rPr lang="lt-LT" sz="2400" dirty="0"/>
              <a:t> lygį </a:t>
            </a:r>
          </a:p>
          <a:p>
            <a:pPr algn="just"/>
            <a:r>
              <a:rPr lang="lt-LT" sz="2400" dirty="0"/>
              <a:t>šalyje.</a:t>
            </a:r>
          </a:p>
        </p:txBody>
      </p:sp>
      <p:sp>
        <p:nvSpPr>
          <p:cNvPr id="4" name="Stačiakampis 3"/>
          <p:cNvSpPr/>
          <p:nvPr/>
        </p:nvSpPr>
        <p:spPr>
          <a:xfrm>
            <a:off x="537886" y="3649113"/>
            <a:ext cx="8136904" cy="1200329"/>
          </a:xfrm>
          <a:prstGeom prst="rect">
            <a:avLst/>
          </a:prstGeom>
        </p:spPr>
        <p:txBody>
          <a:bodyPr wrap="square">
            <a:spAutoFit/>
          </a:bodyPr>
          <a:lstStyle/>
          <a:p>
            <a:r>
              <a:rPr lang="lt-LT" sz="2400" dirty="0"/>
              <a:t>Remiama veikla – pradedančiojo verslo, veikiančio ne </a:t>
            </a:r>
          </a:p>
          <a:p>
            <a:r>
              <a:rPr lang="lt-LT" sz="2400" dirty="0"/>
              <a:t>ilgiau kaip 5 metus, poreikius atitinkančių finansavimo </a:t>
            </a:r>
          </a:p>
          <a:p>
            <a:r>
              <a:rPr lang="lt-LT" sz="2400" dirty="0"/>
              <a:t>modelių rėmimas.</a:t>
            </a:r>
          </a:p>
        </p:txBody>
      </p:sp>
    </p:spTree>
    <p:extLst>
      <p:ext uri="{BB962C8B-B14F-4D97-AF65-F5344CB8AC3E}">
        <p14:creationId xmlns:p14="http://schemas.microsoft.com/office/powerpoint/2010/main" val="151317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err="1" smtClean="0"/>
              <a:t>Verslumas</a:t>
            </a:r>
            <a:r>
              <a:rPr lang="lt-LT" b="1" dirty="0" smtClean="0"/>
              <a:t> LT</a:t>
            </a:r>
            <a:endParaRPr lang="lt-LT" b="1" dirty="0"/>
          </a:p>
        </p:txBody>
      </p:sp>
      <p:sp>
        <p:nvSpPr>
          <p:cNvPr id="3" name="Stačiakampis 2"/>
          <p:cNvSpPr/>
          <p:nvPr/>
        </p:nvSpPr>
        <p:spPr>
          <a:xfrm>
            <a:off x="395536" y="1556792"/>
            <a:ext cx="8424936" cy="1200329"/>
          </a:xfrm>
          <a:prstGeom prst="rect">
            <a:avLst/>
          </a:prstGeom>
        </p:spPr>
        <p:txBody>
          <a:bodyPr wrap="square">
            <a:spAutoFit/>
          </a:bodyPr>
          <a:lstStyle/>
          <a:p>
            <a:r>
              <a:rPr lang="lt-LT" b="1" dirty="0"/>
              <a:t>Tikslas </a:t>
            </a:r>
            <a:r>
              <a:rPr lang="lt-LT" dirty="0"/>
              <a:t> – palengvinti  MVĮ,  grąžinančių  finansų įstaigoms </a:t>
            </a:r>
          </a:p>
          <a:p>
            <a:r>
              <a:rPr lang="lt-LT" dirty="0"/>
              <a:t>paskolas ar vykdančių lizingo (finansinės nuomos) sutartyse </a:t>
            </a:r>
          </a:p>
          <a:p>
            <a:r>
              <a:rPr lang="lt-LT" dirty="0"/>
              <a:t>nustatytus įsipareigojimus,  finansinę naštą ir papildomai </a:t>
            </a:r>
          </a:p>
          <a:p>
            <a:r>
              <a:rPr lang="lt-LT" dirty="0"/>
              <a:t>skatinti naujų verslų kūrimąsi.</a:t>
            </a:r>
          </a:p>
        </p:txBody>
      </p:sp>
      <p:sp>
        <p:nvSpPr>
          <p:cNvPr id="4" name="Stačiakampis 3"/>
          <p:cNvSpPr/>
          <p:nvPr/>
        </p:nvSpPr>
        <p:spPr>
          <a:xfrm>
            <a:off x="395536" y="2996952"/>
            <a:ext cx="3373039" cy="369332"/>
          </a:xfrm>
          <a:prstGeom prst="rect">
            <a:avLst/>
          </a:prstGeom>
        </p:spPr>
        <p:txBody>
          <a:bodyPr wrap="none">
            <a:spAutoFit/>
          </a:bodyPr>
          <a:lstStyle/>
          <a:p>
            <a:r>
              <a:rPr lang="lt-LT" b="1" dirty="0"/>
              <a:t>Pareiškėjai</a:t>
            </a:r>
            <a:r>
              <a:rPr lang="lt-LT" dirty="0"/>
              <a:t> – MVĮ iki 5 metų.</a:t>
            </a:r>
          </a:p>
        </p:txBody>
      </p:sp>
      <p:sp>
        <p:nvSpPr>
          <p:cNvPr id="5" name="Stačiakampis 4"/>
          <p:cNvSpPr/>
          <p:nvPr/>
        </p:nvSpPr>
        <p:spPr>
          <a:xfrm>
            <a:off x="415039" y="3366284"/>
            <a:ext cx="8424936" cy="2308324"/>
          </a:xfrm>
          <a:prstGeom prst="rect">
            <a:avLst/>
          </a:prstGeom>
        </p:spPr>
        <p:txBody>
          <a:bodyPr wrap="square">
            <a:spAutoFit/>
          </a:bodyPr>
          <a:lstStyle/>
          <a:p>
            <a:r>
              <a:rPr lang="lt-LT" b="1" dirty="0"/>
              <a:t>Remiamos veiklos:</a:t>
            </a:r>
          </a:p>
          <a:p>
            <a:pPr marL="285750" indent="-285750">
              <a:buFont typeface="Wingdings" panose="05000000000000000000" pitchFamily="2" charset="2"/>
              <a:buChar char="q"/>
            </a:pPr>
            <a:r>
              <a:rPr lang="lt-LT" dirty="0" smtClean="0"/>
              <a:t> </a:t>
            </a:r>
            <a:r>
              <a:rPr lang="lt-LT" dirty="0"/>
              <a:t>Garantuotų ir negarantuotų paskolų palūkanų dalinis </a:t>
            </a:r>
          </a:p>
          <a:p>
            <a:r>
              <a:rPr lang="lt-LT" dirty="0"/>
              <a:t>kompensavimas tiems MVĮ, kurie yra gavę paramą </a:t>
            </a:r>
          </a:p>
          <a:p>
            <a:r>
              <a:rPr lang="lt-LT" dirty="0"/>
              <a:t>per </a:t>
            </a:r>
            <a:r>
              <a:rPr lang="lt-LT" dirty="0" err="1"/>
              <a:t>Verslumas</a:t>
            </a:r>
            <a:r>
              <a:rPr lang="lt-LT" dirty="0"/>
              <a:t> FI priemonę arba iš banko.</a:t>
            </a:r>
          </a:p>
          <a:p>
            <a:pPr marL="285750" indent="-285750">
              <a:buFont typeface="Wingdings" panose="05000000000000000000" pitchFamily="2" charset="2"/>
              <a:buChar char="q"/>
            </a:pPr>
            <a:r>
              <a:rPr lang="lt-LT" dirty="0" smtClean="0"/>
              <a:t> </a:t>
            </a:r>
            <a:r>
              <a:rPr lang="lt-LT" dirty="0"/>
              <a:t>Palūkanų, mokamų pagal garantuotų ir negarantuotų</a:t>
            </a:r>
          </a:p>
          <a:p>
            <a:r>
              <a:rPr lang="lt-LT" dirty="0"/>
              <a:t>finansinės nuomos (lizingo) sutartis, dalinis </a:t>
            </a:r>
          </a:p>
          <a:p>
            <a:r>
              <a:rPr lang="lt-LT" dirty="0"/>
              <a:t>kompensavimas tiems MVĮ, kurie yra gavę paramą </a:t>
            </a:r>
          </a:p>
          <a:p>
            <a:r>
              <a:rPr lang="lt-LT" dirty="0"/>
              <a:t>per </a:t>
            </a:r>
            <a:r>
              <a:rPr lang="lt-LT" dirty="0" err="1"/>
              <a:t>Verslumas</a:t>
            </a:r>
            <a:r>
              <a:rPr lang="lt-LT" dirty="0"/>
              <a:t> FI priemonę arba iš banko.</a:t>
            </a:r>
          </a:p>
        </p:txBody>
      </p:sp>
    </p:spTree>
    <p:extLst>
      <p:ext uri="{BB962C8B-B14F-4D97-AF65-F5344CB8AC3E}">
        <p14:creationId xmlns:p14="http://schemas.microsoft.com/office/powerpoint/2010/main" val="282687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sp>
        <p:nvSpPr>
          <p:cNvPr id="3" name="Turinio vietos rezervavimo ženklas 2"/>
          <p:cNvSpPr>
            <a:spLocks noGrp="1"/>
          </p:cNvSpPr>
          <p:nvPr>
            <p:ph sz="quarter" idx="1"/>
          </p:nvPr>
        </p:nvSpPr>
        <p:spPr/>
        <p:txBody>
          <a:bodyPr/>
          <a:lstStyle/>
          <a:p>
            <a:pPr>
              <a:lnSpc>
                <a:spcPct val="150000"/>
              </a:lnSpc>
            </a:pPr>
            <a:r>
              <a:rPr lang="lt-LT" dirty="0" err="1" smtClean="0">
                <a:hlinkClick r:id="rId2"/>
              </a:rPr>
              <a:t>www.nma.lt</a:t>
            </a:r>
            <a:endParaRPr lang="lt-LT" dirty="0" smtClean="0"/>
          </a:p>
          <a:p>
            <a:pPr>
              <a:lnSpc>
                <a:spcPct val="150000"/>
              </a:lnSpc>
            </a:pPr>
            <a:r>
              <a:rPr lang="lt-LT" dirty="0" err="1" smtClean="0">
                <a:hlinkClick r:id="rId3"/>
              </a:rPr>
              <a:t>www.ukmin.lt</a:t>
            </a:r>
            <a:endParaRPr lang="lt-LT" dirty="0" smtClean="0"/>
          </a:p>
          <a:p>
            <a:pPr>
              <a:lnSpc>
                <a:spcPct val="150000"/>
              </a:lnSpc>
            </a:pPr>
            <a:r>
              <a:rPr lang="lt-LT" dirty="0" err="1" smtClean="0">
                <a:hlinkClick r:id="rId4"/>
              </a:rPr>
              <a:t>www.invega.lt</a:t>
            </a:r>
            <a:r>
              <a:rPr lang="lt-LT" dirty="0" smtClean="0"/>
              <a:t> </a:t>
            </a:r>
          </a:p>
          <a:p>
            <a:pPr>
              <a:lnSpc>
                <a:spcPct val="150000"/>
              </a:lnSpc>
            </a:pPr>
            <a:r>
              <a:rPr lang="lt-LT" dirty="0" err="1" smtClean="0">
                <a:hlinkClick r:id="rId5"/>
              </a:rPr>
              <a:t>www.zum.lt</a:t>
            </a:r>
            <a:endParaRPr lang="lt-LT" dirty="0" smtClean="0"/>
          </a:p>
          <a:p>
            <a:pPr>
              <a:lnSpc>
                <a:spcPct val="150000"/>
              </a:lnSpc>
            </a:pPr>
            <a:r>
              <a:rPr lang="lt-LT" dirty="0" err="1" smtClean="0">
                <a:hlinkClick r:id="rId6"/>
              </a:rPr>
              <a:t>www.verslilietuva.lt</a:t>
            </a:r>
            <a:endParaRPr lang="lt-LT" dirty="0" smtClean="0"/>
          </a:p>
          <a:p>
            <a:pPr>
              <a:lnSpc>
                <a:spcPct val="150000"/>
              </a:lnSpc>
            </a:pPr>
            <a:r>
              <a:rPr lang="lt-LT" dirty="0" err="1" smtClean="0">
                <a:hlinkClick r:id="rId7"/>
              </a:rPr>
              <a:t>www.verslovartai.lt</a:t>
            </a:r>
            <a:r>
              <a:rPr lang="lt-LT" dirty="0" smtClean="0"/>
              <a:t>  </a:t>
            </a:r>
            <a:endParaRPr lang="lt-LT" dirty="0"/>
          </a:p>
        </p:txBody>
      </p:sp>
    </p:spTree>
    <p:extLst>
      <p:ext uri="{BB962C8B-B14F-4D97-AF65-F5344CB8AC3E}">
        <p14:creationId xmlns:p14="http://schemas.microsoft.com/office/powerpoint/2010/main" val="2958247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inis pavadinimas 1"/>
          <p:cNvSpPr>
            <a:spLocks noGrp="1"/>
          </p:cNvSpPr>
          <p:nvPr>
            <p:ph type="subTitle" idx="1"/>
          </p:nvPr>
        </p:nvSpPr>
        <p:spPr>
          <a:xfrm>
            <a:off x="251520" y="2819400"/>
            <a:ext cx="8784976" cy="3417912"/>
          </a:xfrm>
        </p:spPr>
        <p:txBody>
          <a:bodyPr>
            <a:normAutofit/>
          </a:bodyPr>
          <a:lstStyle/>
          <a:p>
            <a:r>
              <a:rPr lang="lt-LT" sz="5400" dirty="0"/>
              <a:t>AČIŪ UŽ </a:t>
            </a:r>
            <a:r>
              <a:rPr lang="lt-LT" sz="5400" dirty="0" smtClean="0"/>
              <a:t>DĖMESĮ</a:t>
            </a:r>
          </a:p>
          <a:p>
            <a:endParaRPr lang="lt-LT" dirty="0" smtClean="0"/>
          </a:p>
          <a:p>
            <a:endParaRPr lang="lt-LT" dirty="0"/>
          </a:p>
          <a:p>
            <a:endParaRPr lang="lt-LT" dirty="0" smtClean="0"/>
          </a:p>
          <a:p>
            <a:endParaRPr lang="lt-LT" dirty="0"/>
          </a:p>
          <a:p>
            <a:endParaRPr lang="lt-LT" dirty="0"/>
          </a:p>
          <a:p>
            <a:r>
              <a:rPr lang="lt-LT" sz="1400" dirty="0"/>
              <a:t>Ieva </a:t>
            </a:r>
            <a:r>
              <a:rPr lang="lt-LT" sz="1400" dirty="0" err="1"/>
              <a:t>Džiaugienė</a:t>
            </a:r>
            <a:endParaRPr lang="lt-LT" sz="1400" dirty="0"/>
          </a:p>
          <a:p>
            <a:r>
              <a:rPr lang="lt-LT" sz="1400" dirty="0"/>
              <a:t>8 687 57678</a:t>
            </a:r>
          </a:p>
          <a:p>
            <a:r>
              <a:rPr lang="lt-LT" sz="1400" dirty="0" err="1" smtClean="0">
                <a:hlinkClick r:id="rId2"/>
              </a:rPr>
              <a:t>ieva.dziaugiene@gmail.com</a:t>
            </a:r>
            <a:endParaRPr lang="lt-LT" sz="1400" dirty="0" smtClean="0"/>
          </a:p>
          <a:p>
            <a:r>
              <a:rPr lang="lt-LT" sz="1400" dirty="0"/>
              <a:t> </a:t>
            </a:r>
            <a:r>
              <a:rPr lang="lt-LT" sz="1400" dirty="0" err="1">
                <a:hlinkClick r:id="rId3"/>
              </a:rPr>
              <a:t>bidprojektai@gmail.com</a:t>
            </a:r>
            <a:r>
              <a:rPr lang="lt-LT" sz="1400" dirty="0"/>
              <a:t> </a:t>
            </a:r>
          </a:p>
          <a:p>
            <a:endParaRPr lang="lt-LT" dirty="0"/>
          </a:p>
        </p:txBody>
      </p:sp>
      <p:sp>
        <p:nvSpPr>
          <p:cNvPr id="3" name="Antraštė 2"/>
          <p:cNvSpPr>
            <a:spLocks noGrp="1"/>
          </p:cNvSpPr>
          <p:nvPr>
            <p:ph type="ctrTitle"/>
          </p:nvPr>
        </p:nvSpPr>
        <p:spPr/>
        <p:txBody>
          <a:bodyPr/>
          <a:lstStyle/>
          <a:p>
            <a:endParaRPr lang="lt-LT"/>
          </a:p>
        </p:txBody>
      </p:sp>
    </p:spTree>
    <p:extLst>
      <p:ext uri="{BB962C8B-B14F-4D97-AF65-F5344CB8AC3E}">
        <p14:creationId xmlns:p14="http://schemas.microsoft.com/office/powerpoint/2010/main" val="250625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228600"/>
            <a:ext cx="8784976" cy="758952"/>
          </a:xfrm>
        </p:spPr>
        <p:txBody>
          <a:bodyPr>
            <a:normAutofit fontScale="90000"/>
          </a:bodyPr>
          <a:lstStyle/>
          <a:p>
            <a:r>
              <a:rPr lang="lt-LT" sz="3200" b="1" dirty="0" smtClean="0">
                <a:solidFill>
                  <a:schemeClr val="accent3"/>
                </a:solidFill>
                <a:cs typeface="Times New Roman" panose="02020603050405020304" pitchFamily="18" charset="0"/>
              </a:rPr>
              <a:t>LEADER PRIEMONĖ - </a:t>
            </a:r>
            <a:r>
              <a:rPr lang="lt-LT" sz="1800" b="1" dirty="0"/>
              <a:t>užtikrinti subalansuotą teritorinę kaimo ekonomikos ir bendruomenių plėtrą, be kita ko, kurti darbo vietas ir jas išlaikyti </a:t>
            </a:r>
            <a:endParaRPr lang="lt-LT" sz="1800" b="1" dirty="0">
              <a:solidFill>
                <a:schemeClr val="accent3"/>
              </a:solidFill>
            </a:endParaRPr>
          </a:p>
        </p:txBody>
      </p:sp>
      <p:graphicFrame>
        <p:nvGraphicFramePr>
          <p:cNvPr id="3" name="Lentelė 2"/>
          <p:cNvGraphicFramePr>
            <a:graphicFrameLocks noGrp="1"/>
          </p:cNvGraphicFramePr>
          <p:nvPr>
            <p:extLst>
              <p:ext uri="{D42A27DB-BD31-4B8C-83A1-F6EECF244321}">
                <p14:modId xmlns:p14="http://schemas.microsoft.com/office/powerpoint/2010/main" val="1729110927"/>
              </p:ext>
            </p:extLst>
          </p:nvPr>
        </p:nvGraphicFramePr>
        <p:xfrm>
          <a:off x="73897" y="1772816"/>
          <a:ext cx="8785225" cy="4473575"/>
        </p:xfrm>
        <a:graphic>
          <a:graphicData uri="http://schemas.openxmlformats.org/drawingml/2006/table">
            <a:tbl>
              <a:tblPr firstRow="1" bandRow="1"/>
              <a:tblGrid>
                <a:gridCol w="4852970"/>
                <a:gridCol w="1855797"/>
                <a:gridCol w="2076458"/>
              </a:tblGrid>
              <a:tr h="41217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lstStyle>
                    <a:p>
                      <a:pPr algn="ctr"/>
                      <a:r>
                        <a:rPr lang="lt-LT" sz="1600" dirty="0" smtClean="0">
                          <a:solidFill>
                            <a:schemeClr val="tx1"/>
                          </a:solidFill>
                          <a:latin typeface="+mj-lt"/>
                          <a:cs typeface="Times New Roman" panose="02020603050405020304" pitchFamily="18" charset="0"/>
                        </a:rPr>
                        <a:t>Veiklos sritis </a:t>
                      </a:r>
                      <a:endParaRPr lang="lt-LT" sz="1600" dirty="0">
                        <a:solidFill>
                          <a:schemeClr val="tx1"/>
                        </a:solidFill>
                        <a:latin typeface="+mj-lt"/>
                        <a:cs typeface="Times New Roman" panose="02020603050405020304" pitchFamily="18" charset="0"/>
                      </a:endParaRPr>
                    </a:p>
                  </a:txBody>
                  <a:tcPr marL="91432" marR="91432" marT="45728" marB="4572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lstStyle>
                    <a:p>
                      <a:pPr algn="ctr"/>
                      <a:r>
                        <a:rPr lang="lt-LT" sz="1600" dirty="0" smtClean="0">
                          <a:solidFill>
                            <a:schemeClr val="tx1"/>
                          </a:solidFill>
                          <a:latin typeface="+mj-lt"/>
                          <a:cs typeface="Times New Roman" panose="02020603050405020304" pitchFamily="18" charset="0"/>
                        </a:rPr>
                        <a:t>2007–2013 m.</a:t>
                      </a:r>
                    </a:p>
                  </a:txBody>
                  <a:tcPr marL="91432" marR="91432" marT="45728" marB="4572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lstStyle>
                    <a:p>
                      <a:pPr algn="ctr"/>
                      <a:r>
                        <a:rPr lang="lt-LT" sz="1600" dirty="0" smtClean="0">
                          <a:solidFill>
                            <a:schemeClr val="tx1"/>
                          </a:solidFill>
                          <a:latin typeface="+mj-lt"/>
                          <a:cs typeface="Times New Roman" panose="02020603050405020304" pitchFamily="18" charset="0"/>
                        </a:rPr>
                        <a:t> 2014</a:t>
                      </a:r>
                      <a:r>
                        <a:rPr lang="lt-LT" sz="1600" baseline="0" dirty="0" smtClean="0">
                          <a:solidFill>
                            <a:schemeClr val="tx1"/>
                          </a:solidFill>
                          <a:latin typeface="+mj-lt"/>
                          <a:cs typeface="Times New Roman" panose="02020603050405020304" pitchFamily="18" charset="0"/>
                        </a:rPr>
                        <a:t>–2020 m. </a:t>
                      </a:r>
                    </a:p>
                  </a:txBody>
                  <a:tcPr marL="91432" marR="91432" marT="45728" marB="4572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701050">
                <a:tc gridSpan="3">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285750" indent="-285750" algn="ctr">
                        <a:buFont typeface="Wingdings" panose="05000000000000000000" pitchFamily="2" charset="2"/>
                        <a:buChar char="ü"/>
                      </a:pPr>
                      <a:r>
                        <a:rPr lang="lt-LT" sz="1600" i="1" dirty="0" smtClean="0">
                          <a:latin typeface="+mj-lt"/>
                          <a:cs typeface="Times New Roman" panose="02020603050405020304" pitchFamily="18" charset="0"/>
                        </a:rPr>
                        <a:t>LEADER </a:t>
                      </a:r>
                      <a:r>
                        <a:rPr lang="lt-LT" sz="1600" dirty="0" smtClean="0">
                          <a:latin typeface="+mj-lt"/>
                          <a:cs typeface="Times New Roman" panose="02020603050405020304" pitchFamily="18" charset="0"/>
                        </a:rPr>
                        <a:t>tiek 2007–2013 m., tiek 2014–2020 m. skiriama </a:t>
                      </a:r>
                      <a:r>
                        <a:rPr lang="lt-LT" sz="1600" b="1" dirty="0" smtClean="0">
                          <a:solidFill>
                            <a:srgbClr val="FF0000"/>
                          </a:solidFill>
                          <a:latin typeface="+mj-lt"/>
                          <a:cs typeface="Times New Roman" panose="02020603050405020304" pitchFamily="18" charset="0"/>
                        </a:rPr>
                        <a:t>6 proc. EŽŪFKP </a:t>
                      </a:r>
                      <a:r>
                        <a:rPr lang="lt-LT" sz="1600" dirty="0" smtClean="0">
                          <a:latin typeface="+mj-lt"/>
                          <a:cs typeface="Times New Roman" panose="02020603050405020304" pitchFamily="18" charset="0"/>
                        </a:rPr>
                        <a:t>lėšų.</a:t>
                      </a:r>
                    </a:p>
                    <a:p>
                      <a:pPr marL="285750" indent="-285750" algn="ctr">
                        <a:buFont typeface="Wingdings" panose="05000000000000000000" pitchFamily="2" charset="2"/>
                        <a:buChar char="ü"/>
                      </a:pPr>
                      <a:r>
                        <a:rPr lang="lt-LT" sz="1600" dirty="0" smtClean="0">
                          <a:latin typeface="+mj-lt"/>
                          <a:cs typeface="Times New Roman" panose="02020603050405020304" pitchFamily="18" charset="0"/>
                        </a:rPr>
                        <a:t>Nepaisant to, 2014–2020 m. </a:t>
                      </a:r>
                      <a:r>
                        <a:rPr lang="lt-LT" sz="1600" i="1" dirty="0" smtClean="0">
                          <a:latin typeface="+mj-lt"/>
                          <a:cs typeface="Times New Roman" panose="02020603050405020304" pitchFamily="18" charset="0"/>
                        </a:rPr>
                        <a:t>LEADER </a:t>
                      </a:r>
                      <a:r>
                        <a:rPr lang="lt-LT" sz="1600" dirty="0" smtClean="0">
                          <a:latin typeface="+mj-lt"/>
                          <a:cs typeface="Times New Roman" panose="02020603050405020304" pitchFamily="18" charset="0"/>
                        </a:rPr>
                        <a:t>skiriamų lėšų suma </a:t>
                      </a:r>
                      <a:r>
                        <a:rPr lang="lt-LT" sz="1600" b="1" dirty="0" smtClean="0">
                          <a:solidFill>
                            <a:srgbClr val="FF0000"/>
                          </a:solidFill>
                          <a:latin typeface="+mj-lt"/>
                          <a:cs typeface="Times New Roman" panose="02020603050405020304" pitchFamily="18" charset="0"/>
                        </a:rPr>
                        <a:t>mažėja 15 proc</a:t>
                      </a:r>
                      <a:r>
                        <a:rPr lang="lt-LT" sz="1600" b="1" dirty="0" smtClean="0">
                          <a:solidFill>
                            <a:srgbClr val="C00000"/>
                          </a:solidFill>
                          <a:latin typeface="+mj-lt"/>
                          <a:cs typeface="Times New Roman" panose="02020603050405020304" pitchFamily="18" charset="0"/>
                        </a:rPr>
                        <a:t>.</a:t>
                      </a:r>
                      <a:r>
                        <a:rPr lang="lt-LT" sz="1600" b="1" dirty="0" smtClean="0">
                          <a:latin typeface="+mj-lt"/>
                          <a:cs typeface="Times New Roman" pitchFamily="18" charset="0"/>
                        </a:rPr>
                        <a:t>                                                        </a:t>
                      </a:r>
                      <a:endParaRPr lang="lt-LT" sz="1600" b="1" dirty="0">
                        <a:latin typeface="+mj-lt"/>
                        <a:cs typeface="Times New Roman" pitchFamily="18" charset="0"/>
                      </a:endParaRPr>
                    </a:p>
                  </a:txBody>
                  <a:tcPr marL="91432" marR="91432" marT="45728" marB="45728">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hMerge="1">
                  <a:txBody>
                    <a:bodyPr/>
                    <a:lstStyle/>
                    <a:p>
                      <a:endParaRPr lang="lt-LT"/>
                    </a:p>
                  </a:txBody>
                  <a:tcPr/>
                </a:tc>
                <a:tc hMerge="1">
                  <a:txBody>
                    <a:bodyPr/>
                    <a:lstStyle/>
                    <a:p>
                      <a:endParaRPr lang="lt-LT"/>
                    </a:p>
                  </a:txBody>
                  <a:tcPr/>
                </a:tc>
              </a:tr>
              <a:tr h="946393">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lt-LT" altLang="lt-LT" sz="1600" b="1" i="0" dirty="0" smtClean="0">
                          <a:solidFill>
                            <a:schemeClr val="tx1"/>
                          </a:solidFill>
                          <a:latin typeface="+mj-lt"/>
                          <a:cs typeface="Times New Roman" pitchFamily="18" charset="0"/>
                        </a:rPr>
                        <a:t>1. Parengiamoji</a:t>
                      </a:r>
                      <a:r>
                        <a:rPr lang="lt-LT" altLang="lt-LT" sz="1600" b="1" i="0" baseline="0" dirty="0" smtClean="0">
                          <a:solidFill>
                            <a:schemeClr val="tx1"/>
                          </a:solidFill>
                          <a:latin typeface="+mj-lt"/>
                          <a:cs typeface="Times New Roman" pitchFamily="18" charset="0"/>
                        </a:rPr>
                        <a:t> parama</a:t>
                      </a:r>
                      <a:endParaRPr lang="lt-LT" sz="1600" b="1" i="0" dirty="0" smtClean="0">
                        <a:latin typeface="+mj-lt"/>
                        <a:cs typeface="Times New Roman" panose="02020603050405020304" pitchFamily="18" charset="0"/>
                      </a:endParaRP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lt-LT" altLang="lt-LT" sz="1600" b="1" dirty="0" smtClean="0">
                          <a:solidFill>
                            <a:srgbClr val="FF0000"/>
                          </a:solidFill>
                          <a:latin typeface="+mj-lt"/>
                          <a:cs typeface="Times New Roman" pitchFamily="18" charset="0"/>
                        </a:rPr>
                        <a:t>3,5 mln. Lt</a:t>
                      </a:r>
                    </a:p>
                    <a:p>
                      <a:pPr marL="0" marR="0" indent="0" algn="ctr" defTabSz="914400" rtl="0" eaLnBrk="1" fontAlgn="auto" latinLnBrk="0" hangingPunct="1">
                        <a:lnSpc>
                          <a:spcPct val="115000"/>
                        </a:lnSpc>
                        <a:spcBef>
                          <a:spcPts val="0"/>
                        </a:spcBef>
                        <a:spcAft>
                          <a:spcPts val="0"/>
                        </a:spcAft>
                        <a:buClrTx/>
                        <a:buSzTx/>
                        <a:buFontTx/>
                        <a:buNone/>
                        <a:tabLst/>
                        <a:defRPr/>
                      </a:pPr>
                      <a:r>
                        <a:rPr lang="lt-LT" altLang="lt-LT" sz="1600" b="1" dirty="0" smtClean="0">
                          <a:solidFill>
                            <a:schemeClr val="tx1"/>
                          </a:solidFill>
                          <a:latin typeface="+mj-lt"/>
                          <a:cs typeface="Times New Roman" pitchFamily="18" charset="0"/>
                        </a:rPr>
                        <a:t>(1 mln. EUR)</a:t>
                      </a:r>
                    </a:p>
                    <a:p>
                      <a:pPr marL="0" marR="0" indent="0" algn="ctr" defTabSz="914400" rtl="0" eaLnBrk="1" fontAlgn="auto" latinLnBrk="0" hangingPunct="1">
                        <a:lnSpc>
                          <a:spcPct val="115000"/>
                        </a:lnSpc>
                        <a:spcBef>
                          <a:spcPts val="0"/>
                        </a:spcBef>
                        <a:spcAft>
                          <a:spcPts val="0"/>
                        </a:spcAft>
                        <a:buClrTx/>
                        <a:buSzTx/>
                        <a:buFontTx/>
                        <a:buNone/>
                        <a:tabLst/>
                        <a:defRPr/>
                      </a:pPr>
                      <a:endParaRPr lang="lt-LT" sz="1600" b="1" dirty="0">
                        <a:solidFill>
                          <a:schemeClr val="tx1"/>
                        </a:solidFill>
                        <a:effectLst/>
                        <a:latin typeface="+mj-lt"/>
                        <a:ea typeface="Calibri"/>
                        <a:cs typeface="Times New Roman" panose="02020603050405020304" pitchFamily="18" charset="0"/>
                      </a:endParaRP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solidFill>
                            <a:srgbClr val="FF0000"/>
                          </a:solidFill>
                          <a:latin typeface="+mj-lt"/>
                          <a:cs typeface="Times New Roman" pitchFamily="18" charset="0"/>
                        </a:rPr>
                        <a:t>1,5 mln. Lt</a:t>
                      </a:r>
                    </a:p>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latin typeface="+mj-lt"/>
                          <a:cs typeface="Times New Roman" pitchFamily="18" charset="0"/>
                        </a:rPr>
                        <a:t>(0,4 mln. EUR)</a:t>
                      </a:r>
                      <a:endParaRPr lang="lt-LT" sz="1600" b="1" dirty="0">
                        <a:solidFill>
                          <a:schemeClr val="tx1"/>
                        </a:solidFill>
                        <a:effectLst/>
                        <a:latin typeface="+mj-lt"/>
                        <a:ea typeface="Calibri"/>
                        <a:cs typeface="Times New Roman" panose="02020603050405020304" pitchFamily="18" charset="0"/>
                      </a:endParaRP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946393">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r>
                        <a:rPr lang="lt-LT" sz="1600" b="1" i="0" dirty="0" smtClean="0">
                          <a:latin typeface="+mj-lt"/>
                          <a:cs typeface="Times New Roman" panose="02020603050405020304" pitchFamily="18" charset="0"/>
                        </a:rPr>
                        <a:t>2. Parama</a:t>
                      </a:r>
                      <a:r>
                        <a:rPr lang="lt-LT" sz="1600" b="1" i="0" baseline="0" dirty="0" smtClean="0">
                          <a:latin typeface="+mj-lt"/>
                          <a:cs typeface="Times New Roman" panose="02020603050405020304" pitchFamily="18" charset="0"/>
                        </a:rPr>
                        <a:t> vietos plėtros strategijoms (80 proc.) ir VVG veiklai (20 proc.)</a:t>
                      </a:r>
                      <a:endParaRPr lang="lt-LT" sz="1600" b="1" i="0" dirty="0">
                        <a:latin typeface="+mj-lt"/>
                        <a:cs typeface="Times New Roman" panose="02020603050405020304" pitchFamily="18" charset="0"/>
                      </a:endParaRP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indent="0" algn="ctr">
                        <a:buFontTx/>
                        <a:buNone/>
                      </a:pPr>
                      <a:r>
                        <a:rPr lang="lt-LT" altLang="lt-LT" sz="1600" b="1" dirty="0" smtClean="0">
                          <a:solidFill>
                            <a:srgbClr val="FF0000"/>
                          </a:solidFill>
                          <a:latin typeface="+mj-lt"/>
                          <a:cs typeface="Times New Roman" pitchFamily="18" charset="0"/>
                        </a:rPr>
                        <a:t>445 mln. Lt</a:t>
                      </a:r>
                    </a:p>
                    <a:p>
                      <a:pPr marL="0" indent="0" algn="ctr">
                        <a:buFontTx/>
                        <a:buNone/>
                      </a:pPr>
                      <a:r>
                        <a:rPr lang="lt-LT" altLang="lt-LT" sz="1600" b="1" dirty="0" smtClean="0">
                          <a:solidFill>
                            <a:schemeClr val="tx1"/>
                          </a:solidFill>
                          <a:latin typeface="+mj-lt"/>
                          <a:cs typeface="Times New Roman" pitchFamily="18" charset="0"/>
                        </a:rPr>
                        <a:t>(129 mln. EUR) </a:t>
                      </a:r>
                      <a:endParaRPr lang="lt-LT" sz="1600" b="1" dirty="0">
                        <a:solidFill>
                          <a:schemeClr val="tx1"/>
                        </a:solidFill>
                        <a:effectLst/>
                        <a:latin typeface="+mj-lt"/>
                        <a:ea typeface="Calibri"/>
                        <a:cs typeface="Times New Roman" panose="02020603050405020304" pitchFamily="18" charset="0"/>
                      </a:endParaRP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lt-LT" altLang="lt-LT" sz="1600" b="1" dirty="0" smtClean="0">
                          <a:solidFill>
                            <a:srgbClr val="FF0000"/>
                          </a:solidFill>
                          <a:latin typeface="+mj-lt"/>
                          <a:cs typeface="Times New Roman" pitchFamily="18" charset="0"/>
                        </a:rPr>
                        <a:t>381,5</a:t>
                      </a:r>
                      <a:r>
                        <a:rPr lang="lt-LT" altLang="lt-LT" sz="1600" b="1" baseline="0" dirty="0" smtClean="0">
                          <a:solidFill>
                            <a:srgbClr val="FF0000"/>
                          </a:solidFill>
                          <a:latin typeface="+mj-lt"/>
                          <a:cs typeface="Times New Roman" pitchFamily="18" charset="0"/>
                        </a:rPr>
                        <a:t> mln. Lt</a:t>
                      </a:r>
                      <a:endParaRPr lang="lt-LT" altLang="lt-LT" sz="1600" b="1" dirty="0" smtClean="0">
                        <a:solidFill>
                          <a:srgbClr val="FF0000"/>
                        </a:solidFill>
                        <a:latin typeface="+mj-lt"/>
                        <a:cs typeface="Times New Roman"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lt-LT" altLang="lt-LT" sz="1600" b="1" dirty="0" smtClean="0">
                          <a:latin typeface="+mj-lt"/>
                          <a:cs typeface="Times New Roman" pitchFamily="18" charset="0"/>
                        </a:rPr>
                        <a:t>(110 </a:t>
                      </a:r>
                      <a:r>
                        <a:rPr lang="lt-LT" sz="1600" b="1" dirty="0" smtClean="0">
                          <a:latin typeface="+mj-lt"/>
                          <a:cs typeface="Times New Roman" pitchFamily="18" charset="0"/>
                        </a:rPr>
                        <a:t>mln. EUR)</a:t>
                      </a:r>
                    </a:p>
                    <a:p>
                      <a:pPr marL="0" marR="0" indent="0" algn="ctr" defTabSz="914400" rtl="0" eaLnBrk="1" fontAlgn="auto" latinLnBrk="0" hangingPunct="1">
                        <a:lnSpc>
                          <a:spcPct val="115000"/>
                        </a:lnSpc>
                        <a:spcBef>
                          <a:spcPts val="0"/>
                        </a:spcBef>
                        <a:spcAft>
                          <a:spcPts val="0"/>
                        </a:spcAft>
                        <a:buClrTx/>
                        <a:buSzTx/>
                        <a:buFontTx/>
                        <a:buNone/>
                        <a:tabLst/>
                        <a:defRPr/>
                      </a:pPr>
                      <a:endParaRPr lang="lt-LT" sz="1600" b="1" dirty="0" smtClean="0">
                        <a:latin typeface="+mj-lt"/>
                        <a:cs typeface="Times New Roman" pitchFamily="18" charset="0"/>
                      </a:endParaRP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40091">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lt-LT" altLang="lt-LT" sz="1600" b="1" i="0" dirty="0" smtClean="0">
                          <a:solidFill>
                            <a:srgbClr val="000000"/>
                          </a:solidFill>
                          <a:latin typeface="+mj-lt"/>
                          <a:cs typeface="Times New Roman" pitchFamily="18" charset="0"/>
                        </a:rPr>
                        <a:t>3. Parama</a:t>
                      </a:r>
                      <a:r>
                        <a:rPr lang="lt-LT" altLang="lt-LT" sz="1600" b="1" i="0" baseline="0" dirty="0" smtClean="0">
                          <a:solidFill>
                            <a:srgbClr val="000000"/>
                          </a:solidFill>
                          <a:latin typeface="+mj-lt"/>
                          <a:cs typeface="Times New Roman" pitchFamily="18" charset="0"/>
                        </a:rPr>
                        <a:t> v</a:t>
                      </a:r>
                      <a:r>
                        <a:rPr lang="lt-LT" altLang="lt-LT" sz="1600" b="1" i="0" dirty="0" smtClean="0">
                          <a:solidFill>
                            <a:srgbClr val="000000"/>
                          </a:solidFill>
                          <a:latin typeface="+mj-lt"/>
                          <a:cs typeface="Times New Roman" pitchFamily="18" charset="0"/>
                        </a:rPr>
                        <a:t>ietos veiklos grupių (VVG)</a:t>
                      </a:r>
                      <a:r>
                        <a:rPr lang="lt-LT" altLang="lt-LT" sz="1600" b="1" i="0" baseline="0" dirty="0" smtClean="0">
                          <a:solidFill>
                            <a:srgbClr val="000000"/>
                          </a:solidFill>
                          <a:latin typeface="+mj-lt"/>
                          <a:cs typeface="Times New Roman" pitchFamily="18" charset="0"/>
                        </a:rPr>
                        <a:t> </a:t>
                      </a:r>
                      <a:r>
                        <a:rPr lang="lt-LT" altLang="lt-LT" sz="1600" b="1" i="0" dirty="0" smtClean="0">
                          <a:solidFill>
                            <a:srgbClr val="000000"/>
                          </a:solidFill>
                          <a:latin typeface="+mj-lt"/>
                          <a:cs typeface="Times New Roman" pitchFamily="18" charset="0"/>
                        </a:rPr>
                        <a:t>bendradarbiavimui</a:t>
                      </a:r>
                      <a:endParaRPr lang="lt-LT" altLang="lt-LT" sz="1600" b="1" i="0" dirty="0">
                        <a:solidFill>
                          <a:schemeClr val="dk1"/>
                        </a:solidFill>
                        <a:latin typeface="+mj-lt"/>
                        <a:cs typeface="Times New Roman" panose="02020603050405020304" pitchFamily="18" charset="0"/>
                      </a:endParaRP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solidFill>
                            <a:srgbClr val="FF0000"/>
                          </a:solidFill>
                          <a:latin typeface="+mj-lt"/>
                          <a:cs typeface="Times New Roman" panose="02020603050405020304" pitchFamily="18" charset="0"/>
                        </a:rPr>
                        <a:t>14</a:t>
                      </a:r>
                      <a:r>
                        <a:rPr lang="lt-LT" sz="1600" b="1" baseline="0" dirty="0" smtClean="0">
                          <a:solidFill>
                            <a:srgbClr val="FF0000"/>
                          </a:solidFill>
                          <a:latin typeface="+mj-lt"/>
                          <a:cs typeface="Times New Roman" panose="02020603050405020304" pitchFamily="18" charset="0"/>
                        </a:rPr>
                        <a:t> mln. Lt </a:t>
                      </a:r>
                      <a:endParaRPr lang="lt-LT" sz="1600" b="1" dirty="0" smtClean="0">
                        <a:solidFill>
                          <a:srgbClr val="FF0000"/>
                        </a:solidFill>
                        <a:latin typeface="+mj-lt"/>
                        <a:cs typeface="Times New Roman" panose="02020603050405020304"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solidFill>
                            <a:schemeClr val="tx1"/>
                          </a:solidFill>
                          <a:latin typeface="+mj-lt"/>
                          <a:cs typeface="Times New Roman" panose="02020603050405020304" pitchFamily="18" charset="0"/>
                        </a:rPr>
                        <a:t>(4 mln. EUR)</a:t>
                      </a: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solidFill>
                            <a:srgbClr val="FF0000"/>
                          </a:solidFill>
                          <a:effectLst/>
                          <a:latin typeface="+mj-lt"/>
                          <a:ea typeface="Calibri"/>
                          <a:cs typeface="Times New Roman" panose="02020603050405020304" pitchFamily="18" charset="0"/>
                        </a:rPr>
                        <a:t>10 mln.</a:t>
                      </a:r>
                      <a:r>
                        <a:rPr lang="lt-LT" sz="1600" b="1" baseline="0" dirty="0" smtClean="0">
                          <a:solidFill>
                            <a:srgbClr val="FF0000"/>
                          </a:solidFill>
                          <a:effectLst/>
                          <a:latin typeface="+mj-lt"/>
                          <a:ea typeface="Calibri"/>
                          <a:cs typeface="Times New Roman" panose="02020603050405020304" pitchFamily="18" charset="0"/>
                        </a:rPr>
                        <a:t> Lt</a:t>
                      </a:r>
                      <a:endParaRPr lang="lt-LT" sz="1600" b="1" dirty="0" smtClean="0">
                        <a:solidFill>
                          <a:srgbClr val="FF0000"/>
                        </a:solidFill>
                        <a:effectLst/>
                        <a:latin typeface="+mj-lt"/>
                        <a:ea typeface="Calibri"/>
                        <a:cs typeface="Times New Roman" panose="02020603050405020304"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lt-LT" sz="1600" b="1" dirty="0" smtClean="0">
                          <a:solidFill>
                            <a:schemeClr val="tx1"/>
                          </a:solidFill>
                          <a:effectLst/>
                          <a:latin typeface="+mj-lt"/>
                          <a:ea typeface="Calibri"/>
                          <a:cs typeface="Times New Roman" panose="02020603050405020304" pitchFamily="18" charset="0"/>
                        </a:rPr>
                        <a:t>(2,9 mln. EUR)</a:t>
                      </a:r>
                      <a:endParaRPr lang="lt-LT" sz="1600" b="1" dirty="0">
                        <a:solidFill>
                          <a:schemeClr val="tx1"/>
                        </a:solidFill>
                        <a:effectLst/>
                        <a:latin typeface="+mj-lt"/>
                        <a:ea typeface="Calibri"/>
                        <a:cs typeface="Times New Roman" panose="02020603050405020304" pitchFamily="18" charset="0"/>
                      </a:endParaRPr>
                    </a:p>
                  </a:txBody>
                  <a:tcPr marL="68570" marR="6857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827478">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endParaRPr lang="lt-LT" sz="1600" b="1" i="1" dirty="0" smtClean="0">
                        <a:latin typeface="+mj-lt"/>
                        <a:cs typeface="Times New Roman" pitchFamily="18"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lt-LT" sz="1600" b="1" i="1" dirty="0" smtClean="0">
                          <a:latin typeface="+mj-lt"/>
                          <a:cs typeface="Times New Roman" pitchFamily="18" charset="0"/>
                        </a:rPr>
                        <a:t>Iš viso:</a:t>
                      </a: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EDEF">
                        <a:lumMod val="9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smtClean="0">
                          <a:solidFill>
                            <a:srgbClr val="FF0000"/>
                          </a:solidFill>
                          <a:latin typeface="+mj-lt"/>
                          <a:cs typeface="Times New Roman" pitchFamily="18" charset="0"/>
                        </a:rPr>
                        <a:t>462,5 mln. Lt</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smtClean="0">
                          <a:solidFill>
                            <a:schemeClr val="tx1"/>
                          </a:solidFill>
                          <a:latin typeface="+mj-lt"/>
                          <a:cs typeface="Times New Roman" pitchFamily="18" charset="0"/>
                        </a:rPr>
                        <a:t>(134 mln. EUR)</a:t>
                      </a: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EDEF">
                        <a:lumMod val="9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baseline="0" dirty="0" smtClean="0">
                          <a:solidFill>
                            <a:srgbClr val="FF0000"/>
                          </a:solidFill>
                          <a:latin typeface="+mj-lt"/>
                          <a:cs typeface="Times New Roman" panose="02020603050405020304" pitchFamily="18" charset="0"/>
                        </a:rPr>
                        <a:t>393 mln. Lt</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b="1" baseline="0" dirty="0" smtClean="0">
                          <a:solidFill>
                            <a:schemeClr val="tx1"/>
                          </a:solidFill>
                          <a:latin typeface="+mj-lt"/>
                          <a:cs typeface="Times New Roman" panose="02020603050405020304" pitchFamily="18" charset="0"/>
                        </a:rPr>
                        <a:t>(113,3 mln. EUR)</a:t>
                      </a:r>
                      <a:endParaRPr lang="lt-LT" sz="1600" dirty="0" smtClean="0">
                        <a:solidFill>
                          <a:schemeClr val="tx1"/>
                        </a:solidFill>
                        <a:latin typeface="+mj-lt"/>
                        <a:cs typeface="Times New Roman" pitchFamily="18" charset="0"/>
                      </a:endParaRPr>
                    </a:p>
                  </a:txBody>
                  <a:tcPr marL="91432" marR="91432" marT="45728" marB="457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EDEF">
                        <a:lumMod val="90000"/>
                      </a:srgbClr>
                    </a:solidFill>
                  </a:tcPr>
                </a:tc>
              </a:tr>
            </a:tbl>
          </a:graphicData>
        </a:graphic>
      </p:graphicFrame>
      <p:sp>
        <p:nvSpPr>
          <p:cNvPr id="4" name="Ovalas 3"/>
          <p:cNvSpPr/>
          <p:nvPr/>
        </p:nvSpPr>
        <p:spPr>
          <a:xfrm>
            <a:off x="7020272" y="3645024"/>
            <a:ext cx="1872208" cy="1008112"/>
          </a:xfrm>
          <a:prstGeom prst="ellipse">
            <a:avLst/>
          </a:prstGeom>
          <a:solidFill>
            <a:srgbClr val="FF00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78045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a:solidFill>
                  <a:schemeClr val="accent3"/>
                </a:solidFill>
                <a:cs typeface="Times New Roman" panose="02020603050405020304" pitchFamily="18" charset="0"/>
              </a:rPr>
              <a:t>LEADER </a:t>
            </a:r>
            <a:r>
              <a:rPr lang="lt-LT" sz="3200" b="1" dirty="0" smtClean="0">
                <a:solidFill>
                  <a:schemeClr val="accent3"/>
                </a:solidFill>
                <a:cs typeface="Times New Roman" panose="02020603050405020304" pitchFamily="18" charset="0"/>
              </a:rPr>
              <a:t>PRIEMONĖ</a:t>
            </a:r>
            <a:endParaRPr lang="lt-LT" dirty="0">
              <a:solidFill>
                <a:schemeClr val="accent3"/>
              </a:solidFill>
            </a:endParaRPr>
          </a:p>
        </p:txBody>
      </p:sp>
      <p:graphicFrame>
        <p:nvGraphicFramePr>
          <p:cNvPr id="3" name="Objektas 2"/>
          <p:cNvGraphicFramePr>
            <a:graphicFrameLocks noGrp="1"/>
          </p:cNvGraphicFramePr>
          <p:nvPr>
            <p:extLst>
              <p:ext uri="{D42A27DB-BD31-4B8C-83A1-F6EECF244321}">
                <p14:modId xmlns:p14="http://schemas.microsoft.com/office/powerpoint/2010/main" val="1797349176"/>
              </p:ext>
            </p:extLst>
          </p:nvPr>
        </p:nvGraphicFramePr>
        <p:xfrm>
          <a:off x="180975" y="1495425"/>
          <a:ext cx="8686800" cy="4948238"/>
        </p:xfrm>
        <a:graphic>
          <a:graphicData uri="http://schemas.openxmlformats.org/presentationml/2006/ole">
            <mc:AlternateContent xmlns:mc="http://schemas.openxmlformats.org/markup-compatibility/2006">
              <mc:Choice xmlns:v="urn:schemas-microsoft-com:vml" Requires="v">
                <p:oleObj spid="_x0000_s1731" name="Diagrama" r:id="rId3" imgW="8963011" imgH="5105430" progId="Excel.Sheet.8">
                  <p:embed/>
                </p:oleObj>
              </mc:Choice>
              <mc:Fallback>
                <p:oleObj name="Diagrama" r:id="rId3" imgW="8963011" imgH="5105430" progId="Excel.Sheet.8">
                  <p:embed/>
                  <p:pic>
                    <p:nvPicPr>
                      <p:cNvPr id="0" name="Turinio vietos rezervavimo ženklas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 y="1495425"/>
                        <a:ext cx="86868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ktas 3"/>
          <p:cNvGraphicFramePr>
            <a:graphicFrameLocks noGrp="1"/>
          </p:cNvGraphicFramePr>
          <p:nvPr>
            <p:extLst>
              <p:ext uri="{D42A27DB-BD31-4B8C-83A1-F6EECF244321}">
                <p14:modId xmlns:p14="http://schemas.microsoft.com/office/powerpoint/2010/main" val="204220983"/>
              </p:ext>
            </p:extLst>
          </p:nvPr>
        </p:nvGraphicFramePr>
        <p:xfrm>
          <a:off x="180975" y="1495425"/>
          <a:ext cx="8686800" cy="4948238"/>
        </p:xfrm>
        <a:graphic>
          <a:graphicData uri="http://schemas.openxmlformats.org/presentationml/2006/ole">
            <mc:AlternateContent xmlns:mc="http://schemas.openxmlformats.org/markup-compatibility/2006">
              <mc:Choice xmlns:v="urn:schemas-microsoft-com:vml" Requires="v">
                <p:oleObj spid="_x0000_s1732" name="Diagrama" r:id="rId5" imgW="8963011" imgH="5105430" progId="Excel.Sheet.8">
                  <p:embed/>
                </p:oleObj>
              </mc:Choice>
              <mc:Fallback>
                <p:oleObj name="Diagrama" r:id="rId5" imgW="8963011" imgH="5105430" progId="Excel.Sheet.8">
                  <p:embed/>
                  <p:pic>
                    <p:nvPicPr>
                      <p:cNvPr id="0" name="Turinio vietos rezervavimo ženklas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 y="1495425"/>
                        <a:ext cx="86868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Ovalas 4"/>
          <p:cNvSpPr/>
          <p:nvPr/>
        </p:nvSpPr>
        <p:spPr>
          <a:xfrm>
            <a:off x="5220072" y="692696"/>
            <a:ext cx="3456384" cy="33843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solidFill>
                  <a:schemeClr val="tx1"/>
                </a:solidFill>
              </a:rPr>
              <a:t>JAUNIMAS </a:t>
            </a:r>
          </a:p>
          <a:p>
            <a:pPr algn="ctr"/>
            <a:r>
              <a:rPr lang="lt-LT" sz="1600" dirty="0" smtClean="0">
                <a:solidFill>
                  <a:schemeClr val="tx1"/>
                </a:solidFill>
              </a:rPr>
              <a:t>viena </a:t>
            </a:r>
            <a:r>
              <a:rPr lang="lt-LT" sz="1600" dirty="0">
                <a:solidFill>
                  <a:schemeClr val="tx1"/>
                </a:solidFill>
              </a:rPr>
              <a:t>svarbiausių LEADER priemonės tikslinių </a:t>
            </a:r>
            <a:r>
              <a:rPr lang="lt-LT" sz="1600" dirty="0" smtClean="0">
                <a:solidFill>
                  <a:schemeClr val="tx1"/>
                </a:solidFill>
              </a:rPr>
              <a:t>grupių. </a:t>
            </a:r>
            <a:r>
              <a:rPr lang="lt-LT" sz="1600" dirty="0">
                <a:solidFill>
                  <a:schemeClr val="tx1"/>
                </a:solidFill>
              </a:rPr>
              <a:t>VVG skatinamos skirti kuo daugiau VPS lėšų jaunimo ir jaunų  žmonių vietos projektams, ypač verslo, įgyvendinti.</a:t>
            </a:r>
          </a:p>
        </p:txBody>
      </p:sp>
    </p:spTree>
    <p:extLst>
      <p:ext uri="{BB962C8B-B14F-4D97-AF65-F5344CB8AC3E}">
        <p14:creationId xmlns:p14="http://schemas.microsoft.com/office/powerpoint/2010/main" val="335879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Lentelė 2"/>
          <p:cNvGraphicFramePr>
            <a:graphicFrameLocks noGrp="1"/>
          </p:cNvGraphicFramePr>
          <p:nvPr>
            <p:extLst>
              <p:ext uri="{D42A27DB-BD31-4B8C-83A1-F6EECF244321}">
                <p14:modId xmlns:p14="http://schemas.microsoft.com/office/powerpoint/2010/main" val="2959470819"/>
              </p:ext>
            </p:extLst>
          </p:nvPr>
        </p:nvGraphicFramePr>
        <p:xfrm>
          <a:off x="0" y="116633"/>
          <a:ext cx="9144000" cy="7753577"/>
        </p:xfrm>
        <a:graphic>
          <a:graphicData uri="http://schemas.openxmlformats.org/drawingml/2006/table">
            <a:tbl>
              <a:tblPr/>
              <a:tblGrid>
                <a:gridCol w="9144000"/>
              </a:tblGrid>
              <a:tr h="531075">
                <a:tc>
                  <a:txBody>
                    <a:bodyPr/>
                    <a:lstStyle>
                      <a:lvl1pPr marL="0" algn="l" rtl="0" eaLnBrk="0" latinLnBrk="0" hangingPunct="0">
                        <a:spcBef>
                          <a:spcPct val="20000"/>
                        </a:spcBef>
                        <a:defRPr kumimoji="0" sz="2800" kern="1200">
                          <a:solidFill>
                            <a:schemeClr val="tx1"/>
                          </a:solidFill>
                          <a:latin typeface="Arial" pitchFamily="34" charset="0"/>
                        </a:defRPr>
                      </a:lvl1pPr>
                      <a:lvl2pPr marL="742950" indent="-28575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altLang="en-US" sz="1800" b="1" i="0" u="none" strike="noStrike" cap="none" normalizeH="0" baseline="0" dirty="0" smtClean="0">
                          <a:ln>
                            <a:noFill/>
                          </a:ln>
                          <a:solidFill>
                            <a:schemeClr val="tx1"/>
                          </a:solidFill>
                          <a:effectLst/>
                          <a:latin typeface="Times New Roman" pitchFamily="18" charset="0"/>
                          <a:cs typeface="Times New Roman" pitchFamily="18" charset="0"/>
                        </a:rPr>
                        <a:t>Veiklos sritis </a:t>
                      </a:r>
                      <a:r>
                        <a:rPr kumimoji="0" lang="pt-BR" altLang="en-US" sz="1800" b="1" i="0" u="none" strike="noStrike" cap="none" normalizeH="0" baseline="0" dirty="0" smtClean="0">
                          <a:ln>
                            <a:noFill/>
                          </a:ln>
                          <a:solidFill>
                            <a:schemeClr val="tx1"/>
                          </a:solidFill>
                          <a:effectLst/>
                          <a:latin typeface="Times New Roman" pitchFamily="18" charset="0"/>
                          <a:cs typeface="Times New Roman" pitchFamily="18" charset="0"/>
                        </a:rPr>
                        <a:t>„Parama vietos projektams įgyvendinti pagal </a:t>
                      </a:r>
                      <a:r>
                        <a:rPr kumimoji="0" lang="lt-LT" altLang="en-US" sz="1800" b="1" i="0" u="none" strike="noStrike" cap="none" normalizeH="0" baseline="0" dirty="0" smtClean="0">
                          <a:ln>
                            <a:noFill/>
                          </a:ln>
                          <a:solidFill>
                            <a:schemeClr val="tx1"/>
                          </a:solidFill>
                          <a:effectLst/>
                          <a:latin typeface="Times New Roman" pitchFamily="18" charset="0"/>
                          <a:cs typeface="Times New Roman" pitchFamily="18" charset="0"/>
                        </a:rPr>
                        <a:t>strategijas</a:t>
                      </a:r>
                      <a:r>
                        <a:rPr kumimoji="0" lang="pt-BR" altLang="en-US" sz="18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lt-LT" alt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r>
              <a:tr h="1016524">
                <a:tc>
                  <a:txBody>
                    <a:bodyPr/>
                    <a:lstStyle>
                      <a:lvl1pPr marL="342900" indent="-342900" algn="l" rtl="0" eaLnBrk="0" latinLnBrk="0" hangingPunct="0">
                        <a:spcBef>
                          <a:spcPct val="20000"/>
                        </a:spcBef>
                        <a:defRPr kumimoji="0" sz="2800" kern="1200">
                          <a:solidFill>
                            <a:schemeClr val="tx1"/>
                          </a:solidFill>
                          <a:latin typeface="Arial" pitchFamily="34" charset="0"/>
                        </a:defRPr>
                      </a:lvl1pPr>
                      <a:lvl2pPr marL="742950" indent="-28575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lt-LT" altLang="en-US" sz="1800" b="1" i="0" u="none" strike="noStrike" cap="none" normalizeH="0" baseline="0" dirty="0" smtClean="0">
                          <a:ln>
                            <a:noFill/>
                          </a:ln>
                          <a:solidFill>
                            <a:srgbClr val="000000"/>
                          </a:solidFill>
                          <a:effectLst/>
                          <a:latin typeface="+mj-lt"/>
                          <a:cs typeface="Times New Roman" pitchFamily="18" charset="0"/>
                        </a:rPr>
                        <a:t>Paramos gavėjus strategijose nustato pati VVG. </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0" i="0" u="none" strike="noStrike" cap="none" normalizeH="0" baseline="0" dirty="0" smtClean="0">
                          <a:ln>
                            <a:noFill/>
                          </a:ln>
                          <a:solidFill>
                            <a:srgbClr val="000000"/>
                          </a:solidFill>
                          <a:effectLst/>
                          <a:latin typeface="+mj-lt"/>
                          <a:cs typeface="Times New Roman" pitchFamily="18" charset="0"/>
                        </a:rPr>
                        <a:t>Jais</a:t>
                      </a:r>
                      <a:r>
                        <a:rPr kumimoji="0" lang="lt-LT" altLang="en-US" sz="1800" b="1" i="0" u="none" strike="noStrike" cap="none" normalizeH="0" baseline="0" dirty="0" smtClean="0">
                          <a:ln>
                            <a:noFill/>
                          </a:ln>
                          <a:solidFill>
                            <a:srgbClr val="000000"/>
                          </a:solidFill>
                          <a:effectLst/>
                          <a:latin typeface="+mj-lt"/>
                          <a:cs typeface="Times New Roman" pitchFamily="18" charset="0"/>
                        </a:rPr>
                        <a:t> </a:t>
                      </a:r>
                      <a:r>
                        <a:rPr kumimoji="0" lang="lt-LT" altLang="en-US" sz="1600" b="0" i="0" u="none" strike="noStrike" cap="none" normalizeH="0" baseline="0" dirty="0" smtClean="0">
                          <a:ln>
                            <a:noFill/>
                          </a:ln>
                          <a:solidFill>
                            <a:srgbClr val="000000"/>
                          </a:solidFill>
                          <a:effectLst/>
                          <a:latin typeface="+mj-lt"/>
                          <a:cs typeface="Times New Roman" pitchFamily="18" charset="0"/>
                        </a:rPr>
                        <a:t>gali</a:t>
                      </a:r>
                      <a:r>
                        <a:rPr kumimoji="0" lang="lt-LT" altLang="en-US" sz="1800" b="1" i="0" u="none" strike="noStrike" cap="none" normalizeH="0" baseline="0" dirty="0" smtClean="0">
                          <a:ln>
                            <a:noFill/>
                          </a:ln>
                          <a:solidFill>
                            <a:srgbClr val="000000"/>
                          </a:solidFill>
                          <a:effectLst/>
                          <a:latin typeface="+mj-lt"/>
                          <a:cs typeface="Times New Roman" pitchFamily="18" charset="0"/>
                        </a:rPr>
                        <a:t> </a:t>
                      </a:r>
                      <a:r>
                        <a:rPr kumimoji="0" lang="lt-LT" altLang="en-US" sz="1600" b="0" i="0" u="none" strike="noStrike" cap="none" normalizeH="0" baseline="0" dirty="0" smtClean="0">
                          <a:ln>
                            <a:noFill/>
                          </a:ln>
                          <a:solidFill>
                            <a:srgbClr val="000000"/>
                          </a:solidFill>
                          <a:effectLst/>
                          <a:latin typeface="+mj-lt"/>
                          <a:cs typeface="Times New Roman" pitchFamily="18" charset="0"/>
                        </a:rPr>
                        <a:t>būti: kaimo bendruomenės, kitos asociacijos ir NVO, viešosios įstaigos, privatūs juridiniai ir fiziniai asmenys.</a:t>
                      </a: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r>
              <a:tr h="1313998">
                <a:tc>
                  <a:txBody>
                    <a:bodyPr/>
                    <a:lstStyle>
                      <a:lvl1pPr marL="0" algn="l" rtl="0" eaLnBrk="0" latinLnBrk="0" hangingPunct="0">
                        <a:spcBef>
                          <a:spcPct val="20000"/>
                        </a:spcBef>
                        <a:defRPr kumimoji="0" sz="2800" kern="1200">
                          <a:solidFill>
                            <a:schemeClr val="tx1"/>
                          </a:solidFill>
                          <a:latin typeface="Arial" pitchFamily="34" charset="0"/>
                        </a:defRPr>
                      </a:lvl1pPr>
                      <a:lvl2pPr marL="742950" indent="-28575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en-US" sz="1800" b="1" i="0" u="none" strike="noStrike" cap="none" normalizeH="0" baseline="0" dirty="0" smtClean="0">
                          <a:ln>
                            <a:noFill/>
                          </a:ln>
                          <a:solidFill>
                            <a:srgbClr val="000000"/>
                          </a:solidFill>
                          <a:effectLst/>
                          <a:latin typeface="+mj-lt"/>
                          <a:cs typeface="Times New Roman" pitchFamily="18" charset="0"/>
                        </a:rPr>
                        <a:t>2. Tinkamumo sąlygos: </a:t>
                      </a:r>
                      <a:endParaRPr kumimoji="0" lang="lt-LT" altLang="en-US" sz="1800" b="0" i="0" u="none" strike="noStrike" cap="none" normalizeH="0" baseline="0" dirty="0" smtClean="0">
                        <a:ln>
                          <a:noFill/>
                        </a:ln>
                        <a:solidFill>
                          <a:srgbClr val="000000"/>
                        </a:solidFill>
                        <a:effectLst/>
                        <a:latin typeface="+mj-lt"/>
                        <a:cs typeface="Times New Roman" pitchFamily="18" charset="0"/>
                      </a:endParaRP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700" b="0" i="0" u="none" strike="noStrike" cap="none" normalizeH="0" baseline="0" dirty="0" smtClean="0">
                          <a:ln>
                            <a:noFill/>
                          </a:ln>
                          <a:solidFill>
                            <a:srgbClr val="000000"/>
                          </a:solidFill>
                          <a:effectLst/>
                          <a:latin typeface="+mj-lt"/>
                          <a:cs typeface="Times New Roman" pitchFamily="18" charset="0"/>
                        </a:rPr>
                        <a:t>siekia strategijos tikslų;</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700" b="0" i="0" u="none" strike="noStrike" cap="none" normalizeH="0" baseline="0" dirty="0" smtClean="0">
                          <a:ln>
                            <a:noFill/>
                          </a:ln>
                          <a:solidFill>
                            <a:srgbClr val="000000"/>
                          </a:solidFill>
                          <a:effectLst/>
                          <a:latin typeface="+mj-lt"/>
                          <a:cs typeface="Times New Roman" pitchFamily="18" charset="0"/>
                        </a:rPr>
                        <a:t>teikia VVG teritorijos gyventojams naudą;</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700" b="0" i="0" u="none" strike="noStrike" cap="none" normalizeH="0" baseline="0" dirty="0" smtClean="0">
                          <a:ln>
                            <a:noFill/>
                          </a:ln>
                          <a:solidFill>
                            <a:srgbClr val="000000"/>
                          </a:solidFill>
                          <a:effectLst/>
                          <a:latin typeface="+mj-lt"/>
                          <a:cs typeface="Times New Roman" pitchFamily="18" charset="0"/>
                        </a:rPr>
                        <a:t>atitinka bendrąsias tinkamumo sąlygas (nustato ŽŪM). </a:t>
                      </a: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3F9FA"/>
                    </a:solidFill>
                  </a:tcPr>
                </a:tc>
              </a:tr>
              <a:tr h="981849">
                <a:tc>
                  <a:txBody>
                    <a:bodyPr/>
                    <a:lstStyle>
                      <a:lvl1pPr marL="0" algn="l" rtl="0" eaLnBrk="0" latinLnBrk="0" hangingPunct="0">
                        <a:spcBef>
                          <a:spcPct val="20000"/>
                        </a:spcBef>
                        <a:defRPr kumimoji="0" sz="2800" kern="1200">
                          <a:solidFill>
                            <a:schemeClr val="tx1"/>
                          </a:solidFill>
                          <a:latin typeface="Arial" pitchFamily="34" charset="0"/>
                        </a:defRPr>
                      </a:lvl1pPr>
                      <a:lvl2pPr marL="742950" indent="-28575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en-US" sz="1800" b="1" i="0" u="none" strike="noStrike" cap="none" normalizeH="0" baseline="0" dirty="0" smtClean="0">
                          <a:ln>
                            <a:noFill/>
                          </a:ln>
                          <a:solidFill>
                            <a:srgbClr val="000000"/>
                          </a:solidFill>
                          <a:effectLst/>
                          <a:latin typeface="+mj-lt"/>
                          <a:cs typeface="Times New Roman" pitchFamily="18" charset="0"/>
                        </a:rPr>
                        <a:t>3. </a:t>
                      </a:r>
                      <a:r>
                        <a:rPr kumimoji="0" lang="lt-LT" altLang="en-US" sz="1800" b="1" i="0" u="sng" strike="noStrike" cap="none" normalizeH="0" baseline="0" dirty="0" smtClean="0">
                          <a:ln>
                            <a:noFill/>
                          </a:ln>
                          <a:solidFill>
                            <a:srgbClr val="FF0000"/>
                          </a:solidFill>
                          <a:effectLst/>
                          <a:latin typeface="+mj-lt"/>
                          <a:cs typeface="Times New Roman" pitchFamily="18" charset="0"/>
                        </a:rPr>
                        <a:t>Ne</a:t>
                      </a:r>
                      <a:r>
                        <a:rPr kumimoji="0" lang="lt-LT" altLang="en-US" sz="1800" b="1" i="0" u="none" strike="noStrike" cap="none" normalizeH="0" baseline="0" dirty="0" smtClean="0">
                          <a:ln>
                            <a:noFill/>
                          </a:ln>
                          <a:solidFill>
                            <a:srgbClr val="000000"/>
                          </a:solidFill>
                          <a:effectLst/>
                          <a:latin typeface="+mj-lt"/>
                          <a:cs typeface="Times New Roman" pitchFamily="18" charset="0"/>
                        </a:rPr>
                        <a:t>tinkamos finansuoti išlaidos:</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0" i="0" u="none" strike="noStrike" cap="none" normalizeH="0" baseline="0" dirty="0" smtClean="0">
                          <a:ln>
                            <a:noFill/>
                          </a:ln>
                          <a:solidFill>
                            <a:srgbClr val="000000"/>
                          </a:solidFill>
                          <a:effectLst/>
                          <a:latin typeface="+mj-lt"/>
                          <a:cs typeface="Times New Roman" pitchFamily="18" charset="0"/>
                        </a:rPr>
                        <a:t>vietos projektų administravimo išlaidos;</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0" i="0" u="none" strike="noStrike" cap="none" normalizeH="0" baseline="0" dirty="0" smtClean="0">
                          <a:ln>
                            <a:noFill/>
                          </a:ln>
                          <a:solidFill>
                            <a:srgbClr val="000000"/>
                          </a:solidFill>
                          <a:effectLst/>
                          <a:latin typeface="+mj-lt"/>
                          <a:cs typeface="Times New Roman" pitchFamily="18" charset="0"/>
                        </a:rPr>
                        <a:t>nekilnojamojo turto įsigijimo išlaidos.</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defRPr/>
                      </a:pPr>
                      <a:r>
                        <a:rPr kumimoji="0" lang="lt-LT" altLang="en-US" sz="1600" b="0" i="0" u="none" strike="noStrike" kern="1200" cap="none" normalizeH="0" baseline="0" dirty="0" smtClean="0">
                          <a:ln>
                            <a:noFill/>
                          </a:ln>
                          <a:solidFill>
                            <a:srgbClr val="000000"/>
                          </a:solidFill>
                          <a:effectLst/>
                          <a:latin typeface="+mn-lt"/>
                          <a:ea typeface="+mn-ea"/>
                          <a:cs typeface="Times New Roman" pitchFamily="18" charset="0"/>
                        </a:rPr>
                        <a:t>įnašas natūra (darbais, žeme ar kitu nekilnojamuoju turtu) – </a:t>
                      </a:r>
                      <a:r>
                        <a:rPr kumimoji="0" lang="lt-LT" altLang="en-US" sz="1600" b="1" i="0" u="none" strike="noStrike" kern="1200" cap="none" normalizeH="0" baseline="0" dirty="0" smtClean="0">
                          <a:ln>
                            <a:noFill/>
                          </a:ln>
                          <a:solidFill>
                            <a:srgbClr val="FF0000"/>
                          </a:solidFill>
                          <a:effectLst/>
                          <a:latin typeface="+mn-lt"/>
                          <a:ea typeface="+mn-ea"/>
                          <a:cs typeface="Times New Roman" pitchFamily="18" charset="0"/>
                        </a:rPr>
                        <a:t>tinkamas</a:t>
                      </a:r>
                      <a:r>
                        <a:rPr kumimoji="0" lang="lt-LT" altLang="en-US" sz="1600" b="0" i="0" u="none" strike="noStrike" kern="1200" cap="none" normalizeH="0" baseline="0" dirty="0" smtClean="0">
                          <a:ln>
                            <a:noFill/>
                          </a:ln>
                          <a:solidFill>
                            <a:srgbClr val="000000"/>
                          </a:solidFill>
                          <a:effectLst/>
                          <a:latin typeface="+mn-lt"/>
                          <a:ea typeface="+mn-ea"/>
                          <a:cs typeface="Times New Roman" pitchFamily="18" charset="0"/>
                        </a:rPr>
                        <a:t> nuosavas indėlis.</a:t>
                      </a:r>
                      <a:endParaRPr kumimoji="0" lang="lt-LT" altLang="en-US" sz="1600" b="0" i="0" u="none" strike="noStrike" cap="none" normalizeH="0" baseline="0" dirty="0" smtClean="0">
                        <a:ln>
                          <a:noFill/>
                        </a:ln>
                        <a:solidFill>
                          <a:srgbClr val="000000"/>
                        </a:solidFill>
                        <a:effectLst/>
                        <a:latin typeface="+mn-lt"/>
                        <a:cs typeface="Times New Roman" pitchFamily="18" charset="0"/>
                      </a:endParaRP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r>
              <a:tr h="735475">
                <a:tc>
                  <a:txBody>
                    <a:bodyPr/>
                    <a:lstStyle>
                      <a:lvl1pPr marL="0" algn="l" rtl="0" eaLnBrk="0" latinLnBrk="0" hangingPunct="0">
                        <a:spcBef>
                          <a:spcPct val="20000"/>
                        </a:spcBef>
                        <a:defRPr kumimoji="0" sz="2800" kern="1200">
                          <a:solidFill>
                            <a:schemeClr val="tx1"/>
                          </a:solidFill>
                          <a:latin typeface="Arial" pitchFamily="34" charset="0"/>
                        </a:defRPr>
                      </a:lvl1pPr>
                      <a:lvl2pPr marL="742950" indent="-28575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en-US" sz="1800" b="1" i="0" u="none" strike="noStrike" cap="none" normalizeH="0" baseline="0" dirty="0" smtClean="0">
                          <a:ln>
                            <a:noFill/>
                          </a:ln>
                          <a:solidFill>
                            <a:srgbClr val="000000"/>
                          </a:solidFill>
                          <a:effectLst/>
                          <a:latin typeface="+mj-lt"/>
                          <a:cs typeface="Times New Roman" pitchFamily="18" charset="0"/>
                        </a:rPr>
                        <a:t>4. Didžiausia paramos suma vietos projektui:</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1" i="0" u="none" strike="noStrike" cap="none" normalizeH="0" baseline="0" dirty="0" smtClean="0">
                          <a:ln>
                            <a:noFill/>
                          </a:ln>
                          <a:solidFill>
                            <a:srgbClr val="FF0000"/>
                          </a:solidFill>
                          <a:effectLst/>
                          <a:latin typeface="+mj-lt"/>
                          <a:cs typeface="Times New Roman" pitchFamily="18" charset="0"/>
                        </a:rPr>
                        <a:t>690 000 Lt (200 000 EUR).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lt-LT" altLang="en-US" sz="1600" b="1" i="0" u="none" strike="noStrike" cap="none" normalizeH="0" baseline="0" dirty="0" smtClean="0">
                        <a:ln>
                          <a:noFill/>
                        </a:ln>
                        <a:solidFill>
                          <a:srgbClr val="FF0000"/>
                        </a:solidFill>
                        <a:effectLst/>
                        <a:latin typeface="+mj-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lt-LT" sz="1800" b="1" kern="1200" dirty="0" smtClean="0">
                          <a:solidFill>
                            <a:schemeClr val="tx1"/>
                          </a:solidFill>
                          <a:effectLst/>
                          <a:latin typeface="+mj-lt"/>
                          <a:ea typeface="+mn-ea"/>
                          <a:cs typeface="+mn-cs"/>
                        </a:rPr>
                        <a:t>5. Didžiausia paramos suma mažos apimties vietos projektui:</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800" b="1" i="0" u="none" strike="noStrike" kern="1200" cap="none" normalizeH="0" baseline="0" dirty="0" smtClean="0">
                          <a:ln>
                            <a:noFill/>
                          </a:ln>
                          <a:solidFill>
                            <a:srgbClr val="FF0000"/>
                          </a:solidFill>
                          <a:effectLst/>
                          <a:latin typeface="+mj-lt"/>
                          <a:ea typeface="+mn-ea"/>
                          <a:cs typeface="+mn-cs"/>
                        </a:rPr>
                        <a:t>34 528,00 Lt </a:t>
                      </a:r>
                      <a:r>
                        <a:rPr kumimoji="0" lang="lt-LT" altLang="en-US" sz="1800" b="1" i="0" u="none" strike="noStrike" kern="1200" cap="none" normalizeH="0" baseline="0" dirty="0" smtClean="0">
                          <a:ln>
                            <a:noFill/>
                          </a:ln>
                          <a:solidFill>
                            <a:schemeClr val="tx1"/>
                          </a:solidFill>
                          <a:effectLst/>
                          <a:latin typeface="+mj-lt"/>
                          <a:ea typeface="+mn-ea"/>
                          <a:cs typeface="+mn-cs"/>
                        </a:rPr>
                        <a:t>(10 000 EUR). </a:t>
                      </a:r>
                      <a:endParaRPr kumimoji="0" lang="lt-LT" altLang="en-US" sz="1800" b="1" i="0" u="none" strike="noStrike" cap="none" normalizeH="0" baseline="0" dirty="0" smtClean="0">
                        <a:ln>
                          <a:noFill/>
                        </a:ln>
                        <a:solidFill>
                          <a:srgbClr val="FF0000"/>
                        </a:solidFill>
                        <a:effectLst/>
                        <a:latin typeface="+mj-lt"/>
                        <a:cs typeface="Times New Roman" pitchFamily="18" charset="0"/>
                      </a:endParaRP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3F9FA"/>
                    </a:solidFill>
                  </a:tcPr>
                </a:tc>
              </a:tr>
              <a:tr h="1839575">
                <a:tc>
                  <a:txBody>
                    <a:bodyPr/>
                    <a:lstStyle>
                      <a:lvl1pPr marL="0" algn="l" rtl="0" eaLnBrk="0" latinLnBrk="0" hangingPunct="0">
                        <a:spcBef>
                          <a:spcPct val="20000"/>
                        </a:spcBef>
                        <a:defRPr kumimoji="0" sz="2800" kern="1200">
                          <a:solidFill>
                            <a:schemeClr val="tx1"/>
                          </a:solidFill>
                          <a:latin typeface="Arial" pitchFamily="34" charset="0"/>
                        </a:defRPr>
                      </a:lvl1pPr>
                      <a:lvl2pPr marL="457200" algn="l" rtl="0" eaLnBrk="0" latinLnBrk="0" hangingPunct="0">
                        <a:spcBef>
                          <a:spcPct val="20000"/>
                        </a:spcBef>
                        <a:defRPr kumimoji="0" sz="2400" kern="1200">
                          <a:solidFill>
                            <a:schemeClr val="tx1"/>
                          </a:solidFill>
                          <a:latin typeface="Arial" pitchFamily="34" charset="0"/>
                        </a:defRPr>
                      </a:lvl2pPr>
                      <a:lvl3pPr marL="1143000" indent="-228600" algn="l" rtl="0" eaLnBrk="0" latinLnBrk="0" hangingPunct="0">
                        <a:spcBef>
                          <a:spcPct val="20000"/>
                        </a:spcBef>
                        <a:defRPr kumimoji="0" sz="2000" kern="1200">
                          <a:solidFill>
                            <a:schemeClr val="tx1"/>
                          </a:solidFill>
                          <a:latin typeface="Arial" pitchFamily="34" charset="0"/>
                        </a:defRPr>
                      </a:lvl3pPr>
                      <a:lvl4pPr marL="1600200" indent="-228600" algn="l" rtl="0" eaLnBrk="0" latinLnBrk="0" hangingPunct="0">
                        <a:spcBef>
                          <a:spcPct val="20000"/>
                        </a:spcBef>
                        <a:defRPr kumimoji="0" kern="1200">
                          <a:solidFill>
                            <a:schemeClr val="tx1"/>
                          </a:solidFill>
                          <a:latin typeface="Arial" pitchFamily="34" charset="0"/>
                        </a:defRPr>
                      </a:lvl4pPr>
                      <a:lvl5pPr marL="2057400" indent="-228600" algn="l" rtl="0" eaLnBrk="0" latinLnBrk="0" hangingPunct="0">
                        <a:spcBef>
                          <a:spcPct val="20000"/>
                        </a:spcBef>
                        <a:defRPr kumimoji="0" kern="1200">
                          <a:solidFill>
                            <a:schemeClr val="tx1"/>
                          </a:solidFill>
                          <a:latin typeface="Arial" pitchFamily="34" charset="0"/>
                        </a:defRPr>
                      </a:lvl5pPr>
                      <a:lvl6pPr marL="2514600" indent="-228600" algn="l" rtl="0" eaLnBrk="0" fontAlgn="base" latinLnBrk="0" hangingPunct="0">
                        <a:spcBef>
                          <a:spcPct val="20000"/>
                        </a:spcBef>
                        <a:spcAft>
                          <a:spcPct val="0"/>
                        </a:spcAft>
                        <a:defRPr kumimoji="0" kern="1200">
                          <a:solidFill>
                            <a:schemeClr val="tx1"/>
                          </a:solidFill>
                          <a:latin typeface="Arial" pitchFamily="34" charset="0"/>
                        </a:defRPr>
                      </a:lvl6pPr>
                      <a:lvl7pPr marL="2971800" indent="-228600" algn="l" rtl="0" eaLnBrk="0" fontAlgn="base" latinLnBrk="0" hangingPunct="0">
                        <a:spcBef>
                          <a:spcPct val="20000"/>
                        </a:spcBef>
                        <a:spcAft>
                          <a:spcPct val="0"/>
                        </a:spcAft>
                        <a:defRPr kumimoji="0" kern="1200">
                          <a:solidFill>
                            <a:schemeClr val="tx1"/>
                          </a:solidFill>
                          <a:latin typeface="Arial" pitchFamily="34" charset="0"/>
                        </a:defRPr>
                      </a:lvl7pPr>
                      <a:lvl8pPr marL="3429000" indent="-228600" algn="l" rtl="0" eaLnBrk="0" fontAlgn="base" latinLnBrk="0" hangingPunct="0">
                        <a:spcBef>
                          <a:spcPct val="20000"/>
                        </a:spcBef>
                        <a:spcAft>
                          <a:spcPct val="0"/>
                        </a:spcAft>
                        <a:defRPr kumimoji="0" kern="1200">
                          <a:solidFill>
                            <a:schemeClr val="tx1"/>
                          </a:solidFill>
                          <a:latin typeface="Arial" pitchFamily="34" charset="0"/>
                        </a:defRPr>
                      </a:lvl8pPr>
                      <a:lvl9pPr marL="3886200" indent="-228600" algn="l" rtl="0" eaLnBrk="0" fontAlgn="base" latinLnBrk="0" hangingPunct="0">
                        <a:spcBef>
                          <a:spcPct val="20000"/>
                        </a:spcBef>
                        <a:spcAft>
                          <a:spcPct val="0"/>
                        </a:spcAft>
                        <a:defRPr kumimoji="0" kern="1200">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altLang="en-US" sz="1800" b="1" i="0" u="none" strike="noStrike" cap="none" normalizeH="0" baseline="0" dirty="0" smtClean="0">
                          <a:ln>
                            <a:noFill/>
                          </a:ln>
                          <a:solidFill>
                            <a:srgbClr val="000000"/>
                          </a:solidFill>
                          <a:effectLst/>
                          <a:latin typeface="+mj-lt"/>
                          <a:cs typeface="Times New Roman" pitchFamily="18" charset="0"/>
                        </a:rPr>
                        <a:t>6. Paramos intensyvumas:</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1" i="0" u="none" strike="noStrike" cap="none" normalizeH="0" baseline="0" dirty="0" smtClean="0">
                          <a:ln>
                            <a:noFill/>
                          </a:ln>
                          <a:solidFill>
                            <a:srgbClr val="FF0000"/>
                          </a:solidFill>
                          <a:effectLst/>
                          <a:latin typeface="+mj-lt"/>
                          <a:cs typeface="Times New Roman" pitchFamily="18" charset="0"/>
                        </a:rPr>
                        <a:t>iki 80 proc. </a:t>
                      </a:r>
                      <a:r>
                        <a:rPr kumimoji="0" lang="lt-LT" sz="1600" kern="1200" dirty="0" smtClean="0">
                          <a:solidFill>
                            <a:schemeClr val="tx1"/>
                          </a:solidFill>
                          <a:effectLst/>
                          <a:latin typeface="+mj-lt"/>
                          <a:ea typeface="+mn-ea"/>
                          <a:cs typeface="+mn-cs"/>
                        </a:rPr>
                        <a:t>kai vietos projektas yra ne pelno arba socialinio verslo pobūdžio, arba jį teikia viešasis juridinis asmuo arba NVO.</a:t>
                      </a:r>
                      <a:endParaRPr kumimoji="0" lang="lt-LT" altLang="en-US" sz="1600" b="1" i="0" u="none" strike="noStrike" cap="none" normalizeH="0" baseline="0" dirty="0" smtClean="0">
                        <a:ln>
                          <a:noFill/>
                        </a:ln>
                        <a:solidFill>
                          <a:srgbClr val="FF0000"/>
                        </a:solidFill>
                        <a:effectLst/>
                        <a:latin typeface="+mj-l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lt-LT" altLang="en-US" sz="1600" b="1" i="0" u="none" strike="noStrike" cap="none" normalizeH="0" baseline="0" dirty="0" smtClean="0">
                          <a:ln>
                            <a:noFill/>
                          </a:ln>
                          <a:solidFill>
                            <a:srgbClr val="FF0000"/>
                          </a:solidFill>
                          <a:effectLst/>
                          <a:latin typeface="+mj-lt"/>
                          <a:cs typeface="Times New Roman" pitchFamily="18" charset="0"/>
                        </a:rPr>
                        <a:t>Iki 50 proc. </a:t>
                      </a:r>
                      <a:r>
                        <a:rPr kumimoji="0" lang="lt-LT" sz="1600" kern="1200" dirty="0" smtClean="0">
                          <a:solidFill>
                            <a:schemeClr val="tx1"/>
                          </a:solidFill>
                          <a:effectLst/>
                          <a:latin typeface="+mj-lt"/>
                          <a:ea typeface="+mn-ea"/>
                          <a:cs typeface="+mn-cs"/>
                        </a:rPr>
                        <a:t>kai vietos projektas yra privataus verslo pobūdžio (po jo įgyvendinimo bus gaunama grynųjų pajamų) ir jį teikia privatus asmuo.</a:t>
                      </a:r>
                      <a:endParaRPr kumimoji="0" lang="lt-LT" altLang="en-US" sz="1600" b="1" i="0" u="none" strike="noStrike" cap="none" normalizeH="0" baseline="0" dirty="0" smtClean="0">
                        <a:ln>
                          <a:noFill/>
                        </a:ln>
                        <a:solidFill>
                          <a:srgbClr val="FF0000"/>
                        </a:solidFill>
                        <a:effectLst/>
                        <a:latin typeface="+mj-l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defRPr/>
                      </a:pPr>
                      <a:r>
                        <a:rPr kumimoji="0" lang="lt-LT" altLang="en-US" sz="1800" b="1" i="0" u="none" strike="noStrike" cap="none" normalizeH="0" baseline="0" dirty="0" smtClean="0">
                          <a:ln>
                            <a:noFill/>
                          </a:ln>
                          <a:solidFill>
                            <a:srgbClr val="000000"/>
                          </a:solidFill>
                          <a:effectLst/>
                          <a:latin typeface="+mj-lt"/>
                          <a:cs typeface="Times New Roman" pitchFamily="18" charset="0"/>
                        </a:rPr>
                        <a:t>7. Paramos forma: </a:t>
                      </a:r>
                      <a:r>
                        <a:rPr kumimoji="0" lang="lt-LT" sz="1600" kern="1200" dirty="0" smtClean="0">
                          <a:solidFill>
                            <a:schemeClr val="tx1"/>
                          </a:solidFill>
                          <a:effectLst/>
                          <a:latin typeface="+mj-lt"/>
                          <a:ea typeface="+mn-ea"/>
                          <a:cs typeface="+mn-cs"/>
                        </a:rPr>
                        <a:t>Investicinė parama, kompensuojant faktiškai patirtas ir apmokėtas išlaidas.</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lt-LT" altLang="en-US" sz="1800" b="1" i="0" u="none" strike="noStrike" cap="none" normalizeH="0" baseline="0" dirty="0" smtClean="0">
                        <a:ln>
                          <a:noFill/>
                        </a:ln>
                        <a:solidFill>
                          <a:srgbClr val="000000"/>
                        </a:solidFill>
                        <a:effectLst/>
                        <a:latin typeface="+mj-lt"/>
                        <a:cs typeface="Times New Roman" pitchFamily="18" charset="0"/>
                      </a:endParaRPr>
                    </a:p>
                    <a:p>
                      <a:pPr marL="457200" marR="0" lvl="1"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lt-LT" altLang="en-US" sz="1700" b="0" i="0" u="none" strike="noStrike" cap="none" normalizeH="0" baseline="0" dirty="0" smtClean="0">
                        <a:ln>
                          <a:noFill/>
                        </a:ln>
                        <a:solidFill>
                          <a:srgbClr val="000000"/>
                        </a:solidFill>
                        <a:effectLst/>
                        <a:latin typeface="+mj-lt"/>
                        <a:cs typeface="Times New Roman" pitchFamily="18" charset="0"/>
                      </a:endParaRPr>
                    </a:p>
                  </a:txBody>
                  <a:tcPr marL="91436" marR="91436" marT="45710" marB="4571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2348678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p:txBody>
          <a:bodyPr>
            <a:normAutofit/>
          </a:bodyPr>
          <a:lstStyle/>
          <a:p>
            <a:r>
              <a:rPr lang="lt-LT" sz="4000" b="1" dirty="0" smtClean="0"/>
              <a:t>ALTERNATYVUS VERSLAS </a:t>
            </a:r>
            <a:endParaRPr lang="lt-LT" sz="4000" b="1" dirty="0"/>
          </a:p>
        </p:txBody>
      </p:sp>
      <p:sp>
        <p:nvSpPr>
          <p:cNvPr id="4" name="Turinio vietos rezervavimo ženklas 3"/>
          <p:cNvSpPr>
            <a:spLocks noGrp="1"/>
          </p:cNvSpPr>
          <p:nvPr>
            <p:ph sz="quarter" idx="1"/>
          </p:nvPr>
        </p:nvSpPr>
        <p:spPr/>
        <p:txBody>
          <a:bodyPr>
            <a:normAutofit fontScale="92500"/>
          </a:bodyPr>
          <a:lstStyle/>
          <a:p>
            <a:pPr marL="0" indent="0">
              <a:buNone/>
            </a:pPr>
            <a:r>
              <a:rPr lang="lt-LT" sz="2800" b="1" dirty="0"/>
              <a:t>Priemonės ,,Ūkio ir verslo plėtra“ veiklos </a:t>
            </a:r>
            <a:r>
              <a:rPr lang="lt-LT" sz="2800" b="1" dirty="0" smtClean="0"/>
              <a:t>sritys: </a:t>
            </a:r>
          </a:p>
          <a:p>
            <a:r>
              <a:rPr lang="lt-LT" sz="2800" b="1" dirty="0" smtClean="0"/>
              <a:t>P</a:t>
            </a:r>
            <a:r>
              <a:rPr lang="lt-LT" sz="2600" b="1" dirty="0" smtClean="0"/>
              <a:t>arama ekonominės veiklos pradžiai kaimo vietovėse. </a:t>
            </a:r>
            <a:r>
              <a:rPr lang="lt-LT" sz="2600" u="sng" dirty="0" smtClean="0"/>
              <a:t>Pagal LR Žemės ūkio ministro įsakymą Nr. 3D-816 kvietimą planuojama skelbti nuo 2015 m. spalio 5 d. iki 2015 m. lapkričio 30 d. </a:t>
            </a:r>
            <a:endParaRPr lang="lt-LT" sz="2600" b="1" u="sng" dirty="0" smtClean="0"/>
          </a:p>
          <a:p>
            <a:endParaRPr lang="lt-LT" sz="2600" b="1" dirty="0"/>
          </a:p>
          <a:p>
            <a:r>
              <a:rPr lang="lt-LT" sz="2600" b="1" dirty="0"/>
              <a:t>Parama investicijoms, skirtoms ekonominės </a:t>
            </a:r>
            <a:r>
              <a:rPr lang="lt-LT" sz="2600" b="1" dirty="0" smtClean="0"/>
              <a:t>veiklos </a:t>
            </a:r>
            <a:r>
              <a:rPr lang="lt-LT" sz="2600" b="1" dirty="0"/>
              <a:t>kūrimui ir </a:t>
            </a:r>
            <a:r>
              <a:rPr lang="lt-LT" sz="2600" b="1" dirty="0" smtClean="0"/>
              <a:t>plėtrai. </a:t>
            </a:r>
            <a:r>
              <a:rPr lang="lt-LT" sz="2600" u="sng" dirty="0"/>
              <a:t>Pagal LR Žemės ūkio ministro įsakymą Nr. 3D-816 kvietimą planuojama skelbti nuo 2015 m. </a:t>
            </a:r>
            <a:r>
              <a:rPr lang="lt-LT" sz="2600" u="sng" dirty="0" smtClean="0"/>
              <a:t>rugpjūčio 3 </a:t>
            </a:r>
            <a:r>
              <a:rPr lang="lt-LT" sz="2600" u="sng" dirty="0"/>
              <a:t>d. iki 2015 m. </a:t>
            </a:r>
            <a:r>
              <a:rPr lang="lt-LT" sz="2600" u="sng" dirty="0" smtClean="0"/>
              <a:t>rugsėjo 30 </a:t>
            </a:r>
            <a:r>
              <a:rPr lang="lt-LT" sz="2600" u="sng" dirty="0"/>
              <a:t>d. </a:t>
            </a:r>
            <a:endParaRPr lang="lt-LT" sz="2600" b="1" u="sng" dirty="0"/>
          </a:p>
          <a:p>
            <a:endParaRPr lang="lt-LT" dirty="0"/>
          </a:p>
        </p:txBody>
      </p:sp>
    </p:spTree>
    <p:extLst>
      <p:ext uri="{BB962C8B-B14F-4D97-AF65-F5344CB8AC3E}">
        <p14:creationId xmlns:p14="http://schemas.microsoft.com/office/powerpoint/2010/main" val="3723115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dirty="0"/>
              <a:t>,,Parama ekonominės veiklos </a:t>
            </a:r>
            <a:r>
              <a:rPr lang="lt-LT" sz="2400" b="1" u="sng" dirty="0"/>
              <a:t>pradžiai</a:t>
            </a:r>
            <a:r>
              <a:rPr lang="lt-LT" sz="2400" b="1" dirty="0"/>
              <a:t> kaimo vietovėse“ </a:t>
            </a:r>
            <a:r>
              <a:rPr lang="lt-LT" sz="2400" b="1" dirty="0" smtClean="0"/>
              <a:t> (1)</a:t>
            </a:r>
            <a:endParaRPr lang="lt-LT" sz="2400" dirty="0"/>
          </a:p>
        </p:txBody>
      </p:sp>
      <p:sp>
        <p:nvSpPr>
          <p:cNvPr id="3" name="Turinio vietos rezervavimo ženklas 2"/>
          <p:cNvSpPr>
            <a:spLocks noGrp="1"/>
          </p:cNvSpPr>
          <p:nvPr>
            <p:ph sz="quarter" idx="1"/>
          </p:nvPr>
        </p:nvSpPr>
        <p:spPr>
          <a:xfrm>
            <a:off x="323528" y="1484784"/>
            <a:ext cx="8503920" cy="5184576"/>
          </a:xfrm>
        </p:spPr>
        <p:txBody>
          <a:bodyPr>
            <a:normAutofit lnSpcReduction="10000"/>
          </a:bodyPr>
          <a:lstStyle/>
          <a:p>
            <a:pPr marL="0" indent="0" algn="ctr">
              <a:buNone/>
            </a:pPr>
            <a:r>
              <a:rPr lang="lt-LT" sz="2000" dirty="0" smtClean="0"/>
              <a:t>REMIAMA VEIKLA</a:t>
            </a:r>
          </a:p>
          <a:p>
            <a:pPr algn="just">
              <a:buFont typeface="Arial" panose="020B0604020202020204" pitchFamily="34" charset="0"/>
              <a:buChar char="•"/>
            </a:pPr>
            <a:r>
              <a:rPr lang="lt-LT" sz="1800" dirty="0" smtClean="0"/>
              <a:t>Ne žemės ūkio produktų gamyba, apdorojimas, perdirbimas, </a:t>
            </a:r>
            <a:r>
              <a:rPr lang="lt-LT" sz="1800" dirty="0"/>
              <a:t>jų </a:t>
            </a:r>
            <a:r>
              <a:rPr lang="lt-LT" sz="1800" dirty="0" smtClean="0"/>
              <a:t>pardavimas;</a:t>
            </a:r>
          </a:p>
          <a:p>
            <a:pPr algn="just">
              <a:buFont typeface="Arial" panose="020B0604020202020204" pitchFamily="34" charset="0"/>
              <a:buChar char="•"/>
            </a:pPr>
            <a:r>
              <a:rPr lang="lt-LT" sz="1800" dirty="0" smtClean="0"/>
              <a:t>Paslaugų teikimas </a:t>
            </a:r>
            <a:r>
              <a:rPr lang="lt-LT" sz="1800" dirty="0"/>
              <a:t>įskaitant paslaugas žemės </a:t>
            </a:r>
            <a:r>
              <a:rPr lang="lt-LT" sz="1800" dirty="0" smtClean="0"/>
              <a:t>ūkiui. </a:t>
            </a:r>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algn="just">
              <a:buFont typeface="Arial" panose="020B0604020202020204" pitchFamily="34" charset="0"/>
              <a:buChar char="•"/>
            </a:pPr>
            <a:endParaRPr lang="lt-LT" sz="1800" dirty="0" smtClean="0"/>
          </a:p>
          <a:p>
            <a:pPr algn="just">
              <a:buFont typeface="Arial" panose="020B0604020202020204" pitchFamily="34" charset="0"/>
              <a:buChar char="•"/>
            </a:pPr>
            <a:endParaRPr lang="lt-LT" sz="1800" dirty="0"/>
          </a:p>
          <a:p>
            <a:pPr marL="0" indent="0" algn="ctr">
              <a:buNone/>
            </a:pPr>
            <a:endParaRPr lang="lt-LT" sz="1800" dirty="0" smtClean="0"/>
          </a:p>
          <a:p>
            <a:pPr marL="0" indent="0" algn="ctr">
              <a:buNone/>
            </a:pPr>
            <a:endParaRPr lang="lt-LT" sz="1800" dirty="0"/>
          </a:p>
          <a:p>
            <a:pPr marL="0" indent="0" algn="ctr">
              <a:buNone/>
            </a:pPr>
            <a:r>
              <a:rPr lang="lt-LT" sz="1800" dirty="0" smtClean="0"/>
              <a:t>TINKAMI PAREIŠKĖJAI</a:t>
            </a:r>
          </a:p>
          <a:p>
            <a:pPr marL="0" indent="0">
              <a:buNone/>
            </a:pPr>
            <a:r>
              <a:rPr lang="lt-LT" sz="1800" dirty="0"/>
              <a:t>1. Ūkininkas ar kitas fizinis asmuo;</a:t>
            </a:r>
            <a:br>
              <a:rPr lang="lt-LT" sz="1800" dirty="0"/>
            </a:br>
            <a:r>
              <a:rPr lang="lt-LT" sz="1800" dirty="0"/>
              <a:t>2. Labai maža įmonė;</a:t>
            </a:r>
            <a:br>
              <a:rPr lang="lt-LT" sz="1800" dirty="0"/>
            </a:br>
            <a:r>
              <a:rPr lang="lt-LT" sz="1800" dirty="0"/>
              <a:t>3. Maža įmonė.</a:t>
            </a:r>
          </a:p>
          <a:p>
            <a:pPr marL="0" indent="0">
              <a:buNone/>
            </a:pPr>
            <a:endParaRPr lang="lt-LT" sz="1800" dirty="0" smtClean="0"/>
          </a:p>
          <a:p>
            <a:pPr marL="0" indent="0" algn="just">
              <a:buNone/>
            </a:pPr>
            <a:endParaRPr lang="lt-LT" sz="2000" dirty="0" smtClean="0"/>
          </a:p>
          <a:p>
            <a:pPr marL="0" indent="0" algn="ctr">
              <a:buNone/>
            </a:pPr>
            <a:endParaRPr lang="lt-LT" sz="2000" dirty="0"/>
          </a:p>
          <a:p>
            <a:pPr marL="0" indent="0" algn="just">
              <a:buNone/>
            </a:pPr>
            <a:endParaRPr lang="lt-LT" sz="2000" dirty="0"/>
          </a:p>
        </p:txBody>
      </p:sp>
      <p:graphicFrame>
        <p:nvGraphicFramePr>
          <p:cNvPr id="4" name="Lentelė 3"/>
          <p:cNvGraphicFramePr>
            <a:graphicFrameLocks noGrp="1"/>
          </p:cNvGraphicFramePr>
          <p:nvPr>
            <p:extLst>
              <p:ext uri="{D42A27DB-BD31-4B8C-83A1-F6EECF244321}">
                <p14:modId xmlns:p14="http://schemas.microsoft.com/office/powerpoint/2010/main" val="3918318148"/>
              </p:ext>
            </p:extLst>
          </p:nvPr>
        </p:nvGraphicFramePr>
        <p:xfrm>
          <a:off x="179512" y="2492896"/>
          <a:ext cx="8784976" cy="2592288"/>
        </p:xfrm>
        <a:graphic>
          <a:graphicData uri="http://schemas.openxmlformats.org/drawingml/2006/table">
            <a:tbl>
              <a:tblPr firstRow="1" bandRow="1">
                <a:tableStyleId>{5C22544A-7EE6-4342-B048-85BDC9FD1C3A}</a:tableStyleId>
              </a:tblPr>
              <a:tblGrid>
                <a:gridCol w="3623057"/>
                <a:gridCol w="5161919"/>
              </a:tblGrid>
              <a:tr h="2592288">
                <a:tc>
                  <a:txBody>
                    <a:bodyPr/>
                    <a:lstStyle/>
                    <a:p>
                      <a:pPr algn="ctr"/>
                      <a:r>
                        <a:rPr lang="lt-LT" dirty="0" smtClean="0"/>
                        <a:t>LĖŠOS</a:t>
                      </a:r>
                    </a:p>
                    <a:p>
                      <a:pPr marL="285750" indent="-285750" algn="l">
                        <a:buFont typeface="Arial" panose="020B0604020202020204" pitchFamily="34" charset="0"/>
                        <a:buChar char="•"/>
                      </a:pPr>
                      <a:r>
                        <a:rPr lang="lt-LT" dirty="0" smtClean="0"/>
                        <a:t>35 mln. EUR</a:t>
                      </a:r>
                    </a:p>
                    <a:p>
                      <a:pPr marL="0" indent="0" algn="l">
                        <a:buFont typeface="Arial" panose="020B0604020202020204" pitchFamily="34" charset="0"/>
                        <a:buNone/>
                      </a:pPr>
                      <a:endParaRPr lang="lt-LT" dirty="0" smtClean="0"/>
                    </a:p>
                    <a:p>
                      <a:pPr marL="0" indent="0" algn="ctr">
                        <a:buFont typeface="Arial" panose="020B0604020202020204" pitchFamily="34" charset="0"/>
                        <a:buNone/>
                      </a:pPr>
                      <a:r>
                        <a:rPr lang="lt-LT" dirty="0" smtClean="0"/>
                        <a:t>PARAMOS INTENSYVUMAS, DYDIS</a:t>
                      </a:r>
                      <a:r>
                        <a:rPr lang="lt-LT" baseline="0" dirty="0" smtClean="0"/>
                        <a:t> </a:t>
                      </a:r>
                    </a:p>
                    <a:p>
                      <a:pPr marL="285750" indent="-285750" algn="l">
                        <a:buFont typeface="Arial" panose="020B0604020202020204" pitchFamily="34" charset="0"/>
                        <a:buChar char="•"/>
                      </a:pPr>
                      <a:r>
                        <a:rPr lang="lt-LT" baseline="0" dirty="0" smtClean="0"/>
                        <a:t>Iki 100 proc.</a:t>
                      </a:r>
                    </a:p>
                    <a:p>
                      <a:pPr marL="285750" indent="-285750" algn="l">
                        <a:buFont typeface="Arial" panose="020B0604020202020204" pitchFamily="34" charset="0"/>
                        <a:buChar char="•"/>
                      </a:pPr>
                      <a:r>
                        <a:rPr lang="lt-LT" baseline="0" dirty="0" smtClean="0"/>
                        <a:t>Didžiausia išmokos suma 50 tūkst. EUR</a:t>
                      </a:r>
                    </a:p>
                  </a:txBody>
                  <a:tcPr/>
                </a:tc>
                <a:tc>
                  <a:txBody>
                    <a:bodyPr/>
                    <a:lstStyle/>
                    <a:p>
                      <a:pPr algn="ctr"/>
                      <a:r>
                        <a:rPr lang="lt-LT" dirty="0" smtClean="0"/>
                        <a:t>PARAMOS FORMA</a:t>
                      </a:r>
                    </a:p>
                    <a:p>
                      <a:pPr marL="285750" indent="-285750" algn="l">
                        <a:buFont typeface="Arial" panose="020B0604020202020204" pitchFamily="34" charset="0"/>
                        <a:buChar char="•"/>
                      </a:pPr>
                      <a:r>
                        <a:rPr lang="lt-LT" sz="1600" dirty="0" smtClean="0"/>
                        <a:t>Išmoka. 2 arba 3 dalinės išmokos</a:t>
                      </a:r>
                      <a:r>
                        <a:rPr lang="lt-LT" sz="1600" baseline="0" dirty="0" smtClean="0"/>
                        <a:t> p</a:t>
                      </a:r>
                      <a:r>
                        <a:rPr kumimoji="0" lang="lt-LT" sz="1600" b="1" kern="1200" dirty="0" smtClean="0">
                          <a:solidFill>
                            <a:schemeClr val="lt1"/>
                          </a:solidFill>
                          <a:effectLst/>
                          <a:latin typeface="+mn-lt"/>
                          <a:ea typeface="+mn-ea"/>
                          <a:cs typeface="+mn-cs"/>
                        </a:rPr>
                        <a:t>er ne ilgesnį kaip penkerių metų laikotarpį.</a:t>
                      </a:r>
                    </a:p>
                    <a:p>
                      <a:pPr marL="285750" indent="-285750" algn="l">
                        <a:buFont typeface="Arial" panose="020B0604020202020204" pitchFamily="34" charset="0"/>
                        <a:buChar char="•"/>
                      </a:pPr>
                      <a:r>
                        <a:rPr kumimoji="0" lang="lt-LT" sz="1600" b="1" kern="1200" dirty="0" smtClean="0">
                          <a:solidFill>
                            <a:schemeClr val="lt1"/>
                          </a:solidFill>
                          <a:effectLst/>
                          <a:latin typeface="+mn-lt"/>
                          <a:ea typeface="+mn-ea"/>
                          <a:cs typeface="+mn-cs"/>
                        </a:rPr>
                        <a:t>Pirmoji išmokos dalis</a:t>
                      </a:r>
                      <a:r>
                        <a:rPr kumimoji="0" lang="lt-LT" sz="1600" b="1" kern="1200" baseline="0" dirty="0" smtClean="0">
                          <a:solidFill>
                            <a:schemeClr val="lt1"/>
                          </a:solidFill>
                          <a:effectLst/>
                          <a:latin typeface="+mn-lt"/>
                          <a:ea typeface="+mn-ea"/>
                          <a:cs typeface="+mn-cs"/>
                        </a:rPr>
                        <a:t> (</a:t>
                      </a:r>
                      <a:r>
                        <a:rPr kumimoji="0" lang="lt-LT" sz="1600" b="1" kern="1200" dirty="0" smtClean="0">
                          <a:solidFill>
                            <a:schemeClr val="lt1"/>
                          </a:solidFill>
                          <a:effectLst/>
                          <a:latin typeface="+mn-lt"/>
                          <a:ea typeface="+mn-ea"/>
                          <a:cs typeface="+mn-cs"/>
                        </a:rPr>
                        <a:t>50 proc.) išmokama priėmus sprendimą skirti paramą.  </a:t>
                      </a:r>
                    </a:p>
                    <a:p>
                      <a:pPr marL="285750" indent="-285750" algn="l">
                        <a:buFont typeface="Arial" panose="020B0604020202020204" pitchFamily="34" charset="0"/>
                        <a:buChar char="•"/>
                      </a:pPr>
                      <a:r>
                        <a:rPr kumimoji="0" lang="lt-LT" sz="1600" b="1" kern="1200" dirty="0" smtClean="0">
                          <a:solidFill>
                            <a:schemeClr val="lt1"/>
                          </a:solidFill>
                          <a:effectLst/>
                          <a:latin typeface="+mn-lt"/>
                          <a:ea typeface="+mn-ea"/>
                          <a:cs typeface="+mn-cs"/>
                        </a:rPr>
                        <a:t>Paskutinė  50 </a:t>
                      </a:r>
                      <a:r>
                        <a:rPr kumimoji="0" lang="lt-LT" sz="1600" b="1" kern="1200" dirty="0" err="1" smtClean="0">
                          <a:solidFill>
                            <a:schemeClr val="lt1"/>
                          </a:solidFill>
                          <a:effectLst/>
                          <a:latin typeface="+mn-lt"/>
                          <a:ea typeface="+mn-ea"/>
                          <a:cs typeface="+mn-cs"/>
                        </a:rPr>
                        <a:t>proc</a:t>
                      </a:r>
                      <a:r>
                        <a:rPr kumimoji="0" lang="lt-LT" sz="1600" b="1" kern="1200" dirty="0" smtClean="0">
                          <a:solidFill>
                            <a:schemeClr val="lt1"/>
                          </a:solidFill>
                          <a:effectLst/>
                          <a:latin typeface="+mn-lt"/>
                          <a:ea typeface="+mn-ea"/>
                          <a:cs typeface="+mn-cs"/>
                        </a:rPr>
                        <a:t> arba 20 proc. (tuo atveju, jeigu nustatyti 3 mokėjimai) išmokos dalis, mokama, jeigu verslo planas tinkamai įgyvendintas.</a:t>
                      </a:r>
                      <a:r>
                        <a:rPr lang="lt-LT" sz="1600" dirty="0" smtClean="0"/>
                        <a:t> </a:t>
                      </a:r>
                      <a:endParaRPr lang="lt-LT" sz="1600" dirty="0"/>
                    </a:p>
                  </a:txBody>
                  <a:tcPr/>
                </a:tc>
              </a:tr>
            </a:tbl>
          </a:graphicData>
        </a:graphic>
      </p:graphicFrame>
    </p:spTree>
    <p:extLst>
      <p:ext uri="{BB962C8B-B14F-4D97-AF65-F5344CB8AC3E}">
        <p14:creationId xmlns:p14="http://schemas.microsoft.com/office/powerpoint/2010/main" val="879054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188640"/>
            <a:ext cx="8534400" cy="792088"/>
          </a:xfrm>
        </p:spPr>
        <p:txBody>
          <a:bodyPr>
            <a:noAutofit/>
          </a:bodyPr>
          <a:lstStyle/>
          <a:p>
            <a:r>
              <a:rPr lang="lt-LT" sz="1800" b="1" dirty="0" smtClean="0"/>
              <a:t/>
            </a:r>
            <a:br>
              <a:rPr lang="lt-LT" sz="1800" b="1" dirty="0" smtClean="0"/>
            </a:br>
            <a:r>
              <a:rPr lang="lt-LT" sz="2400" b="1" dirty="0" smtClean="0"/>
              <a:t>,,Parama </a:t>
            </a:r>
            <a:r>
              <a:rPr lang="lt-LT" sz="2400" b="1" dirty="0"/>
              <a:t>ekonominės veiklos </a:t>
            </a:r>
            <a:r>
              <a:rPr lang="lt-LT" sz="2400" b="1" u="sng" dirty="0"/>
              <a:t>pradžiai</a:t>
            </a:r>
            <a:r>
              <a:rPr lang="lt-LT" sz="2400" b="1" dirty="0"/>
              <a:t> kaimo </a:t>
            </a:r>
            <a:r>
              <a:rPr lang="lt-LT" sz="2400" b="1" dirty="0" smtClean="0"/>
              <a:t>vietovėse“  (2)</a:t>
            </a:r>
            <a:endParaRPr lang="lt-LT" sz="2400" b="1" dirty="0"/>
          </a:p>
        </p:txBody>
      </p:sp>
      <p:sp>
        <p:nvSpPr>
          <p:cNvPr id="3" name="Turinio vietos rezervavimo ženklas 2"/>
          <p:cNvSpPr>
            <a:spLocks noGrp="1"/>
          </p:cNvSpPr>
          <p:nvPr>
            <p:ph sz="quarter" idx="1"/>
          </p:nvPr>
        </p:nvSpPr>
        <p:spPr/>
        <p:txBody>
          <a:bodyPr>
            <a:normAutofit/>
          </a:bodyPr>
          <a:lstStyle/>
          <a:p>
            <a:pPr algn="just"/>
            <a:r>
              <a:rPr lang="lt-LT" dirty="0"/>
              <a:t>Parama naujų verslų pradžiai skatinama labai mažų, mažų įmonių, ūkininkų bei kitų fizinių asmenų ekonominė veikla kaimo vietovėse, apimanti įvairius ne žemės ūkio verslus, produktų gamybą, apdorojimą, perdirbimą, jų pardavimą, įvairių paslaugų teikimą, įskaitant paslaugas žemės ūkiui</a:t>
            </a:r>
            <a:r>
              <a:rPr lang="lt-LT" dirty="0" smtClean="0"/>
              <a:t>.</a:t>
            </a:r>
          </a:p>
          <a:p>
            <a:pPr marL="0" indent="0" algn="just">
              <a:buNone/>
            </a:pPr>
            <a:endParaRPr lang="lt-LT" dirty="0" smtClean="0"/>
          </a:p>
          <a:p>
            <a:pPr algn="just"/>
            <a:r>
              <a:rPr lang="lt-LT" dirty="0" smtClean="0"/>
              <a:t> </a:t>
            </a:r>
            <a:r>
              <a:rPr lang="lt-LT" dirty="0"/>
              <a:t>Šia parama sudaromos sąlygos kurtis naujoms darbo </a:t>
            </a:r>
            <a:r>
              <a:rPr lang="lt-LT" dirty="0" smtClean="0"/>
              <a:t>vietoms, skatinamos </a:t>
            </a:r>
            <a:r>
              <a:rPr lang="lt-LT" dirty="0"/>
              <a:t>verslo </a:t>
            </a:r>
            <a:r>
              <a:rPr lang="lt-LT" dirty="0" smtClean="0"/>
              <a:t>iniciatyvos, didinamas </a:t>
            </a:r>
            <a:r>
              <a:rPr lang="lt-LT" dirty="0"/>
              <a:t>gyventojų užimtumas. </a:t>
            </a:r>
            <a:endParaRPr lang="lt-LT" dirty="0" smtClean="0"/>
          </a:p>
          <a:p>
            <a:endParaRPr lang="lt-LT" dirty="0"/>
          </a:p>
        </p:txBody>
      </p:sp>
    </p:spTree>
    <p:extLst>
      <p:ext uri="{BB962C8B-B14F-4D97-AF65-F5344CB8AC3E}">
        <p14:creationId xmlns:p14="http://schemas.microsoft.com/office/powerpoint/2010/main" val="250025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dirty="0" smtClean="0">
                <a:solidFill>
                  <a:srgbClr val="8CADAE">
                    <a:shade val="75000"/>
                  </a:srgbClr>
                </a:solidFill>
              </a:rPr>
              <a:t>,,</a:t>
            </a:r>
            <a:r>
              <a:rPr lang="lt-LT" sz="2400" b="1" dirty="0">
                <a:solidFill>
                  <a:srgbClr val="8CADAE">
                    <a:shade val="75000"/>
                  </a:srgbClr>
                </a:solidFill>
              </a:rPr>
              <a:t>Parama ekonominės veiklos pradžiai kaimo vietovėse“ </a:t>
            </a:r>
            <a:r>
              <a:rPr lang="lt-LT" sz="2400" b="1" dirty="0" smtClean="0">
                <a:solidFill>
                  <a:srgbClr val="8CADAE">
                    <a:shade val="75000"/>
                  </a:srgbClr>
                </a:solidFill>
              </a:rPr>
              <a:t> (3)</a:t>
            </a:r>
            <a:endParaRPr lang="lt-LT" sz="2400" dirty="0"/>
          </a:p>
        </p:txBody>
      </p:sp>
      <p:sp>
        <p:nvSpPr>
          <p:cNvPr id="3" name="Turinio vietos rezervavimo ženklas 2"/>
          <p:cNvSpPr>
            <a:spLocks noGrp="1"/>
          </p:cNvSpPr>
          <p:nvPr>
            <p:ph sz="quarter" idx="1"/>
          </p:nvPr>
        </p:nvSpPr>
        <p:spPr/>
        <p:txBody>
          <a:bodyPr>
            <a:normAutofit lnSpcReduction="10000"/>
          </a:bodyPr>
          <a:lstStyle/>
          <a:p>
            <a:r>
              <a:rPr lang="de-DE" dirty="0" err="1" smtClean="0"/>
              <a:t>Parama</a:t>
            </a:r>
            <a:r>
              <a:rPr lang="de-DE" dirty="0" smtClean="0"/>
              <a:t> </a:t>
            </a:r>
            <a:r>
              <a:rPr lang="de-DE" dirty="0" err="1"/>
              <a:t>teikiama</a:t>
            </a:r>
            <a:r>
              <a:rPr lang="de-DE" dirty="0"/>
              <a:t> </a:t>
            </a:r>
            <a:r>
              <a:rPr lang="de-DE" dirty="0" err="1"/>
              <a:t>ekonominei</a:t>
            </a:r>
            <a:r>
              <a:rPr lang="de-DE" dirty="0"/>
              <a:t> </a:t>
            </a:r>
            <a:r>
              <a:rPr lang="de-DE" dirty="0" err="1"/>
              <a:t>veiklai</a:t>
            </a:r>
            <a:r>
              <a:rPr lang="de-DE" dirty="0"/>
              <a:t> </a:t>
            </a:r>
            <a:r>
              <a:rPr lang="de-DE" dirty="0" err="1"/>
              <a:t>pradėti</a:t>
            </a:r>
            <a:r>
              <a:rPr lang="de-DE" dirty="0"/>
              <a:t>. </a:t>
            </a:r>
            <a:r>
              <a:rPr lang="de-DE" dirty="0" err="1"/>
              <a:t>Jeigu</a:t>
            </a:r>
            <a:r>
              <a:rPr lang="de-DE" dirty="0"/>
              <a:t> </a:t>
            </a:r>
            <a:r>
              <a:rPr lang="de-DE" dirty="0" err="1"/>
              <a:t>pareiškėjas</a:t>
            </a:r>
            <a:r>
              <a:rPr lang="de-DE" dirty="0"/>
              <a:t> </a:t>
            </a:r>
            <a:r>
              <a:rPr lang="de-DE" dirty="0" err="1"/>
              <a:t>jau</a:t>
            </a:r>
            <a:r>
              <a:rPr lang="de-DE" dirty="0"/>
              <a:t> </a:t>
            </a:r>
            <a:r>
              <a:rPr lang="de-DE" dirty="0" err="1"/>
              <a:t>vykdo</a:t>
            </a:r>
            <a:r>
              <a:rPr lang="de-DE" dirty="0"/>
              <a:t> </a:t>
            </a:r>
            <a:r>
              <a:rPr lang="de-DE" dirty="0" err="1"/>
              <a:t>ekonominę</a:t>
            </a:r>
            <a:r>
              <a:rPr lang="de-DE" dirty="0"/>
              <a:t> </a:t>
            </a:r>
            <a:r>
              <a:rPr lang="de-DE" dirty="0" err="1"/>
              <a:t>veiklą</a:t>
            </a:r>
            <a:r>
              <a:rPr lang="de-DE" dirty="0"/>
              <a:t>, </a:t>
            </a:r>
            <a:r>
              <a:rPr lang="de-DE" dirty="0" err="1"/>
              <a:t>parama</a:t>
            </a:r>
            <a:r>
              <a:rPr lang="de-DE" dirty="0"/>
              <a:t> </a:t>
            </a:r>
            <a:r>
              <a:rPr lang="de-DE" dirty="0" err="1"/>
              <a:t>gali</a:t>
            </a:r>
            <a:r>
              <a:rPr lang="de-DE" dirty="0"/>
              <a:t> </a:t>
            </a:r>
            <a:r>
              <a:rPr lang="de-DE" dirty="0" err="1"/>
              <a:t>būti</a:t>
            </a:r>
            <a:r>
              <a:rPr lang="de-DE" dirty="0"/>
              <a:t> </a:t>
            </a:r>
            <a:r>
              <a:rPr lang="de-DE" dirty="0" err="1"/>
              <a:t>teikiama</a:t>
            </a:r>
            <a:r>
              <a:rPr lang="de-DE" dirty="0"/>
              <a:t> </a:t>
            </a:r>
            <a:r>
              <a:rPr lang="de-DE" dirty="0" err="1"/>
              <a:t>tik</a:t>
            </a:r>
            <a:r>
              <a:rPr lang="de-DE" dirty="0"/>
              <a:t> </a:t>
            </a:r>
            <a:r>
              <a:rPr lang="de-DE" dirty="0" err="1"/>
              <a:t>naujai</a:t>
            </a:r>
            <a:r>
              <a:rPr lang="de-DE" dirty="0"/>
              <a:t> </a:t>
            </a:r>
            <a:r>
              <a:rPr lang="de-DE" dirty="0" err="1"/>
              <a:t>veiklos</a:t>
            </a:r>
            <a:r>
              <a:rPr lang="de-DE" dirty="0"/>
              <a:t> </a:t>
            </a:r>
            <a:r>
              <a:rPr lang="de-DE" dirty="0" err="1"/>
              <a:t>rūšiai</a:t>
            </a:r>
            <a:r>
              <a:rPr lang="de-DE" dirty="0"/>
              <a:t> </a:t>
            </a:r>
            <a:r>
              <a:rPr lang="de-DE" dirty="0" err="1"/>
              <a:t>pradėti</a:t>
            </a:r>
            <a:r>
              <a:rPr lang="de-DE" dirty="0"/>
              <a:t>;</a:t>
            </a:r>
            <a:endParaRPr lang="lt-LT" dirty="0"/>
          </a:p>
          <a:p>
            <a:r>
              <a:rPr lang="de-DE" dirty="0" err="1" smtClean="0"/>
              <a:t>Pareiškėjo</a:t>
            </a:r>
            <a:r>
              <a:rPr lang="de-DE" dirty="0" smtClean="0"/>
              <a:t> </a:t>
            </a:r>
            <a:r>
              <a:rPr lang="de-DE" dirty="0"/>
              <a:t>(</a:t>
            </a:r>
            <a:r>
              <a:rPr lang="de-DE" dirty="0" err="1"/>
              <a:t>fizinio</a:t>
            </a:r>
            <a:r>
              <a:rPr lang="de-DE" dirty="0"/>
              <a:t> </a:t>
            </a:r>
            <a:r>
              <a:rPr lang="de-DE" dirty="0" err="1"/>
              <a:t>asmens</a:t>
            </a:r>
            <a:r>
              <a:rPr lang="de-DE" dirty="0"/>
              <a:t>) </a:t>
            </a:r>
            <a:r>
              <a:rPr lang="de-DE" dirty="0" err="1"/>
              <a:t>deklaruota</a:t>
            </a:r>
            <a:r>
              <a:rPr lang="de-DE" dirty="0"/>
              <a:t> </a:t>
            </a:r>
            <a:r>
              <a:rPr lang="de-DE" dirty="0" err="1"/>
              <a:t>gyvenamoji</a:t>
            </a:r>
            <a:r>
              <a:rPr lang="de-DE" dirty="0"/>
              <a:t> </a:t>
            </a:r>
            <a:r>
              <a:rPr lang="de-DE" dirty="0" err="1"/>
              <a:t>vietovė</a:t>
            </a:r>
            <a:r>
              <a:rPr lang="de-DE" dirty="0"/>
              <a:t> </a:t>
            </a:r>
            <a:r>
              <a:rPr lang="de-DE" dirty="0" err="1"/>
              <a:t>arba</a:t>
            </a:r>
            <a:r>
              <a:rPr lang="de-DE" dirty="0"/>
              <a:t> </a:t>
            </a:r>
            <a:r>
              <a:rPr lang="de-DE" dirty="0" err="1"/>
              <a:t>pareiškėjo</a:t>
            </a:r>
            <a:r>
              <a:rPr lang="de-DE" dirty="0"/>
              <a:t> (</a:t>
            </a:r>
            <a:r>
              <a:rPr lang="de-DE" dirty="0" err="1"/>
              <a:t>įmonės</a:t>
            </a:r>
            <a:r>
              <a:rPr lang="de-DE" dirty="0"/>
              <a:t>) </a:t>
            </a:r>
            <a:r>
              <a:rPr lang="de-DE" dirty="0" err="1"/>
              <a:t>registracijos</a:t>
            </a:r>
            <a:r>
              <a:rPr lang="de-DE" dirty="0"/>
              <a:t> </a:t>
            </a:r>
            <a:r>
              <a:rPr lang="de-DE" dirty="0" err="1"/>
              <a:t>vieta</a:t>
            </a:r>
            <a:r>
              <a:rPr lang="de-DE" dirty="0"/>
              <a:t> </a:t>
            </a:r>
            <a:r>
              <a:rPr lang="de-DE" dirty="0" err="1"/>
              <a:t>turi</a:t>
            </a:r>
            <a:r>
              <a:rPr lang="de-DE" dirty="0"/>
              <a:t> </a:t>
            </a:r>
            <a:r>
              <a:rPr lang="de-DE" dirty="0" err="1"/>
              <a:t>būti</a:t>
            </a:r>
            <a:r>
              <a:rPr lang="de-DE" dirty="0"/>
              <a:t> </a:t>
            </a:r>
            <a:r>
              <a:rPr lang="de-DE" dirty="0" err="1"/>
              <a:t>kaimo</a:t>
            </a:r>
            <a:r>
              <a:rPr lang="de-DE" dirty="0"/>
              <a:t> </a:t>
            </a:r>
            <a:r>
              <a:rPr lang="de-DE" dirty="0" err="1"/>
              <a:t>vietovėje</a:t>
            </a:r>
            <a:r>
              <a:rPr lang="de-DE" dirty="0"/>
              <a:t>;</a:t>
            </a:r>
            <a:endParaRPr lang="lt-LT" dirty="0"/>
          </a:p>
          <a:p>
            <a:r>
              <a:rPr lang="de-DE" dirty="0" smtClean="0"/>
              <a:t> </a:t>
            </a:r>
            <a:r>
              <a:rPr lang="de-DE" dirty="0" err="1"/>
              <a:t>Remiama</a:t>
            </a:r>
            <a:r>
              <a:rPr lang="de-DE" dirty="0"/>
              <a:t> </a:t>
            </a:r>
            <a:r>
              <a:rPr lang="de-DE" dirty="0" err="1"/>
              <a:t>veikla</a:t>
            </a:r>
            <a:r>
              <a:rPr lang="de-DE" dirty="0"/>
              <a:t> </a:t>
            </a:r>
            <a:r>
              <a:rPr lang="de-DE" dirty="0" err="1"/>
              <a:t>turi</a:t>
            </a:r>
            <a:r>
              <a:rPr lang="de-DE" dirty="0"/>
              <a:t> </a:t>
            </a:r>
            <a:r>
              <a:rPr lang="de-DE" dirty="0" err="1"/>
              <a:t>būti</a:t>
            </a:r>
            <a:r>
              <a:rPr lang="de-DE" dirty="0"/>
              <a:t> </a:t>
            </a:r>
            <a:r>
              <a:rPr lang="de-DE" dirty="0" err="1"/>
              <a:t>vykdoma</a:t>
            </a:r>
            <a:r>
              <a:rPr lang="de-DE" dirty="0"/>
              <a:t> </a:t>
            </a:r>
            <a:r>
              <a:rPr lang="de-DE" dirty="0" err="1"/>
              <a:t>kaimo</a:t>
            </a:r>
            <a:r>
              <a:rPr lang="de-DE" dirty="0"/>
              <a:t> </a:t>
            </a:r>
            <a:r>
              <a:rPr lang="de-DE" dirty="0" err="1"/>
              <a:t>vietovėje</a:t>
            </a:r>
            <a:r>
              <a:rPr lang="de-DE" dirty="0"/>
              <a:t>;</a:t>
            </a:r>
            <a:endParaRPr lang="lt-LT" dirty="0"/>
          </a:p>
          <a:p>
            <a:r>
              <a:rPr lang="de-DE" dirty="0"/>
              <a:t> </a:t>
            </a:r>
            <a:r>
              <a:rPr lang="de-DE" dirty="0" err="1" smtClean="0"/>
              <a:t>Pareiškėjas</a:t>
            </a:r>
            <a:r>
              <a:rPr lang="de-DE" dirty="0" smtClean="0"/>
              <a:t> </a:t>
            </a:r>
            <a:r>
              <a:rPr lang="de-DE" dirty="0" err="1"/>
              <a:t>su</a:t>
            </a:r>
            <a:r>
              <a:rPr lang="de-DE" dirty="0"/>
              <a:t> </a:t>
            </a:r>
            <a:r>
              <a:rPr lang="de-DE" dirty="0" err="1"/>
              <a:t>paramos</a:t>
            </a:r>
            <a:r>
              <a:rPr lang="de-DE" dirty="0"/>
              <a:t> </a:t>
            </a:r>
            <a:r>
              <a:rPr lang="de-DE" dirty="0" err="1"/>
              <a:t>paraiška</a:t>
            </a:r>
            <a:r>
              <a:rPr lang="de-DE" dirty="0"/>
              <a:t> </a:t>
            </a:r>
            <a:r>
              <a:rPr lang="de-DE" dirty="0" err="1"/>
              <a:t>turi</a:t>
            </a:r>
            <a:r>
              <a:rPr lang="de-DE" dirty="0"/>
              <a:t> </a:t>
            </a:r>
            <a:r>
              <a:rPr lang="de-DE" dirty="0" err="1"/>
              <a:t>pateikti</a:t>
            </a:r>
            <a:r>
              <a:rPr lang="de-DE" dirty="0"/>
              <a:t> </a:t>
            </a:r>
            <a:r>
              <a:rPr lang="de-DE" dirty="0" err="1"/>
              <a:t>nustatytos</a:t>
            </a:r>
            <a:r>
              <a:rPr lang="de-DE" dirty="0"/>
              <a:t> </a:t>
            </a:r>
            <a:r>
              <a:rPr lang="de-DE" dirty="0" err="1"/>
              <a:t>formos</a:t>
            </a:r>
            <a:r>
              <a:rPr lang="de-DE" dirty="0"/>
              <a:t> </a:t>
            </a:r>
            <a:r>
              <a:rPr lang="de-DE" dirty="0" err="1"/>
              <a:t>verslo</a:t>
            </a:r>
            <a:r>
              <a:rPr lang="de-DE" dirty="0"/>
              <a:t> </a:t>
            </a:r>
            <a:r>
              <a:rPr lang="de-DE" dirty="0" err="1"/>
              <a:t>planą</a:t>
            </a:r>
            <a:r>
              <a:rPr lang="de-DE" dirty="0"/>
              <a:t>, </a:t>
            </a:r>
            <a:r>
              <a:rPr lang="de-DE" dirty="0" err="1"/>
              <a:t>kurį</a:t>
            </a:r>
            <a:r>
              <a:rPr lang="de-DE" dirty="0"/>
              <a:t> </a:t>
            </a:r>
            <a:r>
              <a:rPr lang="de-DE" dirty="0" err="1"/>
              <a:t>turi</a:t>
            </a:r>
            <a:r>
              <a:rPr lang="de-DE" dirty="0"/>
              <a:t> </a:t>
            </a:r>
            <a:r>
              <a:rPr lang="de-DE" dirty="0" err="1"/>
              <a:t>pradėti</a:t>
            </a:r>
            <a:r>
              <a:rPr lang="de-DE" dirty="0"/>
              <a:t> </a:t>
            </a:r>
            <a:r>
              <a:rPr lang="de-DE" dirty="0" err="1"/>
              <a:t>įgyvendinti</a:t>
            </a:r>
            <a:r>
              <a:rPr lang="de-DE" dirty="0"/>
              <a:t> per 9 </a:t>
            </a:r>
            <a:r>
              <a:rPr lang="de-DE" dirty="0" err="1"/>
              <a:t>mėn</a:t>
            </a:r>
            <a:r>
              <a:rPr lang="de-DE" dirty="0"/>
              <a:t>. </a:t>
            </a:r>
            <a:r>
              <a:rPr lang="de-DE" dirty="0" err="1"/>
              <a:t>nuo</a:t>
            </a:r>
            <a:r>
              <a:rPr lang="de-DE" dirty="0"/>
              <a:t> </a:t>
            </a:r>
            <a:r>
              <a:rPr lang="de-DE" dirty="0" err="1"/>
              <a:t>sprendimo</a:t>
            </a:r>
            <a:r>
              <a:rPr lang="de-DE" dirty="0"/>
              <a:t> </a:t>
            </a:r>
            <a:r>
              <a:rPr lang="de-DE" dirty="0" err="1"/>
              <a:t>skirti</a:t>
            </a:r>
            <a:r>
              <a:rPr lang="de-DE" dirty="0"/>
              <a:t> </a:t>
            </a:r>
            <a:r>
              <a:rPr lang="de-DE" dirty="0" err="1"/>
              <a:t>paramą</a:t>
            </a:r>
            <a:r>
              <a:rPr lang="de-DE" dirty="0"/>
              <a:t> </a:t>
            </a:r>
            <a:r>
              <a:rPr lang="de-DE" dirty="0" err="1"/>
              <a:t>priėmimo</a:t>
            </a:r>
            <a:r>
              <a:rPr lang="de-DE" dirty="0"/>
              <a:t>.</a:t>
            </a:r>
            <a:endParaRPr lang="lt-LT" dirty="0"/>
          </a:p>
          <a:p>
            <a:endParaRPr lang="lt-LT" dirty="0"/>
          </a:p>
        </p:txBody>
      </p:sp>
    </p:spTree>
    <p:extLst>
      <p:ext uri="{BB962C8B-B14F-4D97-AF65-F5344CB8AC3E}">
        <p14:creationId xmlns:p14="http://schemas.microsoft.com/office/powerpoint/2010/main" val="633199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1800" b="1" dirty="0">
                <a:solidFill>
                  <a:srgbClr val="8CADAE">
                    <a:shade val="75000"/>
                  </a:srgbClr>
                </a:solidFill>
              </a:rPr>
              <a:t/>
            </a:r>
            <a:br>
              <a:rPr lang="lt-LT" sz="1800" b="1" dirty="0">
                <a:solidFill>
                  <a:srgbClr val="8CADAE">
                    <a:shade val="75000"/>
                  </a:srgbClr>
                </a:solidFill>
              </a:rPr>
            </a:br>
            <a:r>
              <a:rPr lang="lt-LT" sz="2700" b="1" dirty="0" smtClean="0">
                <a:solidFill>
                  <a:srgbClr val="8CADAE">
                    <a:shade val="75000"/>
                  </a:srgbClr>
                </a:solidFill>
              </a:rPr>
              <a:t>,,</a:t>
            </a:r>
            <a:r>
              <a:rPr lang="lt-LT" sz="2700" b="1" dirty="0">
                <a:solidFill>
                  <a:srgbClr val="8CADAE">
                    <a:shade val="75000"/>
                  </a:srgbClr>
                </a:solidFill>
              </a:rPr>
              <a:t>Parama ekonominės veiklos pradžiai kaimo vietovėse“ </a:t>
            </a:r>
            <a:r>
              <a:rPr lang="lt-LT" sz="2700" b="1" dirty="0" smtClean="0">
                <a:solidFill>
                  <a:srgbClr val="8CADAE">
                    <a:shade val="75000"/>
                  </a:srgbClr>
                </a:solidFill>
              </a:rPr>
              <a:t>(4)</a:t>
            </a:r>
            <a:endParaRPr lang="lt-LT" sz="2700" dirty="0"/>
          </a:p>
        </p:txBody>
      </p:sp>
      <p:sp>
        <p:nvSpPr>
          <p:cNvPr id="3" name="Turinio vietos rezervavimo ženklas 2"/>
          <p:cNvSpPr>
            <a:spLocks noGrp="1"/>
          </p:cNvSpPr>
          <p:nvPr>
            <p:ph sz="quarter" idx="1"/>
          </p:nvPr>
        </p:nvSpPr>
        <p:spPr/>
        <p:txBody>
          <a:bodyPr>
            <a:normAutofit fontScale="92500" lnSpcReduction="10000"/>
          </a:bodyPr>
          <a:lstStyle/>
          <a:p>
            <a:pPr algn="just"/>
            <a:r>
              <a:rPr lang="lt-LT" dirty="0" smtClean="0"/>
              <a:t>Remiamų </a:t>
            </a:r>
            <a:r>
              <a:rPr lang="lt-LT" dirty="0"/>
              <a:t>veiklų pavyzdžiai: produktų gamyba, perdirbimas, apdorojimas, baldų ir kitų gaminių iš medienos gamyba, paslaugos, susijusios su kraštovaizdžio tvarkymu, tradicinių gaminių gamyba, autoserviso paslaugos, kt</a:t>
            </a:r>
            <a:r>
              <a:rPr lang="lt-LT" dirty="0" smtClean="0"/>
              <a:t>.</a:t>
            </a:r>
          </a:p>
          <a:p>
            <a:pPr algn="just"/>
            <a:r>
              <a:rPr lang="de-DE" dirty="0" err="1"/>
              <a:t>Projektai</a:t>
            </a:r>
            <a:r>
              <a:rPr lang="de-DE" dirty="0"/>
              <a:t> </a:t>
            </a:r>
            <a:r>
              <a:rPr lang="de-DE" dirty="0" err="1"/>
              <a:t>paramai</a:t>
            </a:r>
            <a:r>
              <a:rPr lang="de-DE" dirty="0"/>
              <a:t> </a:t>
            </a:r>
            <a:r>
              <a:rPr lang="de-DE" dirty="0" err="1"/>
              <a:t>atrenkami</a:t>
            </a:r>
            <a:r>
              <a:rPr lang="de-DE" dirty="0"/>
              <a:t> </a:t>
            </a:r>
            <a:r>
              <a:rPr lang="de-DE" dirty="0" err="1"/>
              <a:t>konkurso</a:t>
            </a:r>
            <a:r>
              <a:rPr lang="de-DE" dirty="0"/>
              <a:t> </a:t>
            </a:r>
            <a:r>
              <a:rPr lang="de-DE" dirty="0" err="1"/>
              <a:t>būdu</a:t>
            </a:r>
            <a:r>
              <a:rPr lang="de-DE" dirty="0"/>
              <a:t>. </a:t>
            </a:r>
            <a:r>
              <a:rPr lang="de-DE" dirty="0" err="1"/>
              <a:t>Siekiant</a:t>
            </a:r>
            <a:r>
              <a:rPr lang="de-DE" dirty="0"/>
              <a:t> </a:t>
            </a:r>
            <a:r>
              <a:rPr lang="de-DE" dirty="0" err="1"/>
              <a:t>tikslesnės</a:t>
            </a:r>
            <a:r>
              <a:rPr lang="de-DE" dirty="0"/>
              <a:t> </a:t>
            </a:r>
            <a:r>
              <a:rPr lang="de-DE" dirty="0" err="1"/>
              <a:t>projekto</a:t>
            </a:r>
            <a:r>
              <a:rPr lang="de-DE" dirty="0"/>
              <a:t> </a:t>
            </a:r>
            <a:r>
              <a:rPr lang="de-DE" dirty="0" err="1"/>
              <a:t>atitikties</a:t>
            </a:r>
            <a:r>
              <a:rPr lang="de-DE" dirty="0"/>
              <a:t> </a:t>
            </a:r>
            <a:r>
              <a:rPr lang="de-DE" dirty="0" err="1"/>
              <a:t>veiklos</a:t>
            </a:r>
            <a:r>
              <a:rPr lang="de-DE" dirty="0"/>
              <a:t> </a:t>
            </a:r>
            <a:r>
              <a:rPr lang="de-DE" dirty="0" err="1"/>
              <a:t>srities</a:t>
            </a:r>
            <a:r>
              <a:rPr lang="de-DE" dirty="0"/>
              <a:t> </a:t>
            </a:r>
            <a:r>
              <a:rPr lang="de-DE" dirty="0" err="1"/>
              <a:t>tikslams</a:t>
            </a:r>
            <a:r>
              <a:rPr lang="de-DE" dirty="0"/>
              <a:t>, </a:t>
            </a:r>
            <a:r>
              <a:rPr lang="de-DE" dirty="0" err="1"/>
              <a:t>efektyvesnio</a:t>
            </a:r>
            <a:r>
              <a:rPr lang="de-DE" dirty="0"/>
              <a:t> </a:t>
            </a:r>
            <a:r>
              <a:rPr lang="de-DE" dirty="0" err="1"/>
              <a:t>lėšų</a:t>
            </a:r>
            <a:r>
              <a:rPr lang="de-DE" dirty="0"/>
              <a:t> </a:t>
            </a:r>
            <a:r>
              <a:rPr lang="de-DE" dirty="0" err="1"/>
              <a:t>panaudojimo</a:t>
            </a:r>
            <a:r>
              <a:rPr lang="de-DE" dirty="0"/>
              <a:t>, </a:t>
            </a:r>
            <a:r>
              <a:rPr lang="de-DE" dirty="0" err="1"/>
              <a:t>vienodų</a:t>
            </a:r>
            <a:r>
              <a:rPr lang="de-DE" dirty="0"/>
              <a:t> </a:t>
            </a:r>
            <a:r>
              <a:rPr lang="de-DE" dirty="0" err="1"/>
              <a:t>sąlygų</a:t>
            </a:r>
            <a:r>
              <a:rPr lang="de-DE" dirty="0"/>
              <a:t> </a:t>
            </a:r>
            <a:r>
              <a:rPr lang="de-DE" dirty="0" err="1"/>
              <a:t>ir</a:t>
            </a:r>
            <a:r>
              <a:rPr lang="de-DE" dirty="0"/>
              <a:t> </a:t>
            </a:r>
            <a:r>
              <a:rPr lang="de-DE" dirty="0" err="1"/>
              <a:t>reikalavimų</a:t>
            </a:r>
            <a:r>
              <a:rPr lang="de-DE" dirty="0"/>
              <a:t> </a:t>
            </a:r>
            <a:r>
              <a:rPr lang="de-DE" dirty="0" err="1"/>
              <a:t>taikymo</a:t>
            </a:r>
            <a:r>
              <a:rPr lang="de-DE" dirty="0"/>
              <a:t> </a:t>
            </a:r>
            <a:r>
              <a:rPr lang="de-DE" dirty="0" err="1"/>
              <a:t>visiems</a:t>
            </a:r>
            <a:r>
              <a:rPr lang="de-DE" dirty="0"/>
              <a:t> </a:t>
            </a:r>
            <a:r>
              <a:rPr lang="de-DE" dirty="0" err="1"/>
              <a:t>pareiškėjams</a:t>
            </a:r>
            <a:r>
              <a:rPr lang="de-DE" dirty="0"/>
              <a:t> bei </a:t>
            </a:r>
            <a:r>
              <a:rPr lang="de-DE" dirty="0" err="1"/>
              <a:t>proporcingumo</a:t>
            </a:r>
            <a:r>
              <a:rPr lang="de-DE" dirty="0"/>
              <a:t> </a:t>
            </a:r>
            <a:r>
              <a:rPr lang="de-DE" dirty="0" err="1"/>
              <a:t>veiksmų</a:t>
            </a:r>
            <a:r>
              <a:rPr lang="de-DE" dirty="0"/>
              <a:t> </a:t>
            </a:r>
            <a:r>
              <a:rPr lang="de-DE" dirty="0" err="1"/>
              <a:t>mastui</a:t>
            </a:r>
            <a:r>
              <a:rPr lang="de-DE" dirty="0"/>
              <a:t>, </a:t>
            </a:r>
            <a:r>
              <a:rPr lang="de-DE" b="1" u="sng" dirty="0" err="1">
                <a:solidFill>
                  <a:srgbClr val="FF0000"/>
                </a:solidFill>
              </a:rPr>
              <a:t>ypatingą</a:t>
            </a:r>
            <a:r>
              <a:rPr lang="de-DE" b="1" u="sng" dirty="0">
                <a:solidFill>
                  <a:srgbClr val="FF0000"/>
                </a:solidFill>
              </a:rPr>
              <a:t> </a:t>
            </a:r>
            <a:r>
              <a:rPr lang="de-DE" b="1" u="sng" dirty="0" err="1">
                <a:solidFill>
                  <a:srgbClr val="FF0000"/>
                </a:solidFill>
              </a:rPr>
              <a:t>dėmesį</a:t>
            </a:r>
            <a:r>
              <a:rPr lang="de-DE" b="1" u="sng" dirty="0">
                <a:solidFill>
                  <a:srgbClr val="FF0000"/>
                </a:solidFill>
              </a:rPr>
              <a:t> </a:t>
            </a:r>
            <a:r>
              <a:rPr lang="de-DE" b="1" u="sng" dirty="0" err="1">
                <a:solidFill>
                  <a:srgbClr val="FF0000"/>
                </a:solidFill>
              </a:rPr>
              <a:t>skiriant</a:t>
            </a:r>
            <a:r>
              <a:rPr lang="de-DE" b="1" u="sng" dirty="0">
                <a:solidFill>
                  <a:srgbClr val="FF0000"/>
                </a:solidFill>
              </a:rPr>
              <a:t> </a:t>
            </a:r>
            <a:r>
              <a:rPr lang="de-DE" b="1" u="sng" dirty="0" err="1">
                <a:solidFill>
                  <a:srgbClr val="FF0000"/>
                </a:solidFill>
              </a:rPr>
              <a:t>jaunimui</a:t>
            </a:r>
            <a:r>
              <a:rPr lang="de-DE" b="1" u="sng" dirty="0">
                <a:solidFill>
                  <a:srgbClr val="FF0000"/>
                </a:solidFill>
              </a:rPr>
              <a:t> </a:t>
            </a:r>
            <a:r>
              <a:rPr lang="de-DE" b="1" u="sng" dirty="0" err="1">
                <a:solidFill>
                  <a:srgbClr val="FF0000"/>
                </a:solidFill>
              </a:rPr>
              <a:t>ir</a:t>
            </a:r>
            <a:r>
              <a:rPr lang="de-DE" b="1" u="sng" dirty="0">
                <a:solidFill>
                  <a:srgbClr val="FF0000"/>
                </a:solidFill>
              </a:rPr>
              <a:t> </a:t>
            </a:r>
            <a:r>
              <a:rPr lang="de-DE" b="1" u="sng" dirty="0" err="1">
                <a:solidFill>
                  <a:srgbClr val="FF0000"/>
                </a:solidFill>
              </a:rPr>
              <a:t>užimtumui</a:t>
            </a:r>
            <a:r>
              <a:rPr lang="de-DE" b="1" u="sng" dirty="0">
                <a:solidFill>
                  <a:srgbClr val="FF0000"/>
                </a:solidFill>
              </a:rPr>
              <a:t> </a:t>
            </a:r>
            <a:r>
              <a:rPr lang="de-DE" b="1" u="sng" dirty="0" err="1">
                <a:solidFill>
                  <a:srgbClr val="FF0000"/>
                </a:solidFill>
              </a:rPr>
              <a:t>kaimo</a:t>
            </a:r>
            <a:r>
              <a:rPr lang="de-DE" b="1" u="sng" dirty="0">
                <a:solidFill>
                  <a:srgbClr val="FF0000"/>
                </a:solidFill>
              </a:rPr>
              <a:t> </a:t>
            </a:r>
            <a:r>
              <a:rPr lang="de-DE" b="1" u="sng" dirty="0" err="1">
                <a:solidFill>
                  <a:srgbClr val="FF0000"/>
                </a:solidFill>
              </a:rPr>
              <a:t>vietovėse</a:t>
            </a:r>
            <a:r>
              <a:rPr lang="de-DE" b="1" u="sng" dirty="0">
                <a:solidFill>
                  <a:srgbClr val="FF0000"/>
                </a:solidFill>
              </a:rPr>
              <a:t> </a:t>
            </a:r>
            <a:r>
              <a:rPr lang="de-DE" b="1" u="sng" dirty="0" err="1">
                <a:solidFill>
                  <a:srgbClr val="FF0000"/>
                </a:solidFill>
              </a:rPr>
              <a:t>didinti</a:t>
            </a:r>
            <a:r>
              <a:rPr lang="de-DE" dirty="0"/>
              <a:t>.</a:t>
            </a:r>
            <a:endParaRPr lang="lt-LT" dirty="0"/>
          </a:p>
          <a:p>
            <a:pPr algn="just"/>
            <a:endParaRPr lang="lt-LT" dirty="0"/>
          </a:p>
          <a:p>
            <a:endParaRPr lang="lt-LT" dirty="0"/>
          </a:p>
        </p:txBody>
      </p:sp>
    </p:spTree>
    <p:extLst>
      <p:ext uri="{BB962C8B-B14F-4D97-AF65-F5344CB8AC3E}">
        <p14:creationId xmlns:p14="http://schemas.microsoft.com/office/powerpoint/2010/main" val="1707453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st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1008</TotalTime>
  <Words>1448</Words>
  <Application>Microsoft Office PowerPoint</Application>
  <PresentationFormat>Demonstracija ekrane (4:3)</PresentationFormat>
  <Paragraphs>186</Paragraphs>
  <Slides>18</Slides>
  <Notes>0</Notes>
  <HiddenSlides>0</HiddenSlides>
  <MMClips>0</MMClips>
  <ScaleCrop>false</ScaleCrop>
  <HeadingPairs>
    <vt:vector size="6" baseType="variant">
      <vt:variant>
        <vt:lpstr>Tema</vt:lpstr>
      </vt:variant>
      <vt:variant>
        <vt:i4>1</vt:i4>
      </vt:variant>
      <vt:variant>
        <vt:lpstr>Įdėtosios OLE paslaugos</vt:lpstr>
      </vt:variant>
      <vt:variant>
        <vt:i4>1</vt:i4>
      </vt:variant>
      <vt:variant>
        <vt:lpstr>Skaidrių pavadinimai</vt:lpstr>
      </vt:variant>
      <vt:variant>
        <vt:i4>18</vt:i4>
      </vt:variant>
    </vt:vector>
  </HeadingPairs>
  <TitlesOfParts>
    <vt:vector size="20" baseType="lpstr">
      <vt:lpstr>Miesto</vt:lpstr>
      <vt:lpstr>Diagrama</vt:lpstr>
      <vt:lpstr>PowerPoint pristatymas</vt:lpstr>
      <vt:lpstr>LEADER PRIEMONĖ - užtikrinti subalansuotą teritorinę kaimo ekonomikos ir bendruomenių plėtrą, be kita ko, kurti darbo vietas ir jas išlaikyti </vt:lpstr>
      <vt:lpstr>LEADER PRIEMONĖ</vt:lpstr>
      <vt:lpstr>PowerPoint pristatymas</vt:lpstr>
      <vt:lpstr>ALTERNATYVUS VERSLAS </vt:lpstr>
      <vt:lpstr>,,Parama ekonominės veiklos pradžiai kaimo vietovėse“  (1)</vt:lpstr>
      <vt:lpstr> ,,Parama ekonominės veiklos pradžiai kaimo vietovėse“  (2)</vt:lpstr>
      <vt:lpstr>,,Parama ekonominės veiklos pradžiai kaimo vietovėse“  (3)</vt:lpstr>
      <vt:lpstr> ,,Parama ekonominės veiklos pradžiai kaimo vietovėse“ (4)</vt:lpstr>
      <vt:lpstr> ,,Parama investicijoms, skirtoms ekonominės  veiklos kūrimui ir plėtrai“ (1)</vt:lpstr>
      <vt:lpstr>     ,,Parama investicijoms, skirtoms ekonominės  veiklos kūrimui ir plėtrai“ (2)</vt:lpstr>
      <vt:lpstr>,,Parama ekonominės veiklos pradžiai kaimo vietovėse“ (3) </vt:lpstr>
      <vt:lpstr>Verslo konsultantas LT (INVEGA)</vt:lpstr>
      <vt:lpstr>PowerPoint pristatymas</vt:lpstr>
      <vt:lpstr>Verslumas FI</vt:lpstr>
      <vt:lpstr>Verslumas LT</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Vardas</dc:creator>
  <cp:lastModifiedBy>Vardas</cp:lastModifiedBy>
  <cp:revision>116</cp:revision>
  <dcterms:created xsi:type="dcterms:W3CDTF">2015-01-30T11:11:58Z</dcterms:created>
  <dcterms:modified xsi:type="dcterms:W3CDTF">2015-02-19T20:26:49Z</dcterms:modified>
</cp:coreProperties>
</file>